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294" r:id="rId3"/>
    <p:sldId id="256" r:id="rId4"/>
    <p:sldId id="257" r:id="rId5"/>
    <p:sldId id="259" r:id="rId6"/>
    <p:sldId id="260" r:id="rId7"/>
    <p:sldId id="263" r:id="rId8"/>
    <p:sldId id="262" r:id="rId9"/>
    <p:sldId id="268" r:id="rId10"/>
    <p:sldId id="267" r:id="rId11"/>
    <p:sldId id="266" r:id="rId12"/>
    <p:sldId id="265" r:id="rId13"/>
    <p:sldId id="295" r:id="rId14"/>
    <p:sldId id="264" r:id="rId15"/>
    <p:sldId id="26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AD122A-D4CF-4BF9-B0FB-9BCAA74B51C4}" v="156" dt="2025-09-05T14:10:38.5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83519" autoAdjust="0"/>
  </p:normalViewPr>
  <p:slideViewPr>
    <p:cSldViewPr snapToGrid="0">
      <p:cViewPr varScale="1">
        <p:scale>
          <a:sx n="52" d="100"/>
          <a:sy n="52" d="100"/>
        </p:scale>
        <p:origin x="1680"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yne Holt" userId="428574251bf3a103" providerId="LiveId" clId="{0AAD122A-D4CF-4BF9-B0FB-9BCAA74B51C4}"/>
    <pc:docChg chg="undo custSel addSld modSld">
      <pc:chgData name="Wayne Holt" userId="428574251bf3a103" providerId="LiveId" clId="{0AAD122A-D4CF-4BF9-B0FB-9BCAA74B51C4}" dt="2025-09-06T13:33:40.427" v="519" actId="27636"/>
      <pc:docMkLst>
        <pc:docMk/>
      </pc:docMkLst>
      <pc:sldChg chg="modSp mod modAnim modNotesTx">
        <pc:chgData name="Wayne Holt" userId="428574251bf3a103" providerId="LiveId" clId="{0AAD122A-D4CF-4BF9-B0FB-9BCAA74B51C4}" dt="2025-09-02T23:59:16.432" v="458" actId="20577"/>
        <pc:sldMkLst>
          <pc:docMk/>
          <pc:sldMk cId="1961862413" sldId="257"/>
        </pc:sldMkLst>
        <pc:spChg chg="mod">
          <ac:chgData name="Wayne Holt" userId="428574251bf3a103" providerId="LiveId" clId="{0AAD122A-D4CF-4BF9-B0FB-9BCAA74B51C4}" dt="2025-09-02T23:59:16.432" v="458" actId="20577"/>
          <ac:spMkLst>
            <pc:docMk/>
            <pc:sldMk cId="1961862413" sldId="257"/>
            <ac:spMk id="2" creationId="{8FAD1860-A427-7D65-D3F8-55BE1710855B}"/>
          </ac:spMkLst>
        </pc:spChg>
        <pc:spChg chg="mod">
          <ac:chgData name="Wayne Holt" userId="428574251bf3a103" providerId="LiveId" clId="{0AAD122A-D4CF-4BF9-B0FB-9BCAA74B51C4}" dt="2025-09-02T23:39:24.853" v="238" actId="20577"/>
          <ac:spMkLst>
            <pc:docMk/>
            <pc:sldMk cId="1961862413" sldId="257"/>
            <ac:spMk id="3" creationId="{4534A80D-E667-C1D7-73AD-13CA21B552D8}"/>
          </ac:spMkLst>
        </pc:spChg>
      </pc:sldChg>
      <pc:sldChg chg="modSp mod modAnim modNotesTx">
        <pc:chgData name="Wayne Holt" userId="428574251bf3a103" providerId="LiveId" clId="{0AAD122A-D4CF-4BF9-B0FB-9BCAA74B51C4}" dt="2025-09-06T13:33:40.427" v="519" actId="27636"/>
        <pc:sldMkLst>
          <pc:docMk/>
          <pc:sldMk cId="1574705516" sldId="259"/>
        </pc:sldMkLst>
        <pc:spChg chg="mod">
          <ac:chgData name="Wayne Holt" userId="428574251bf3a103" providerId="LiveId" clId="{0AAD122A-D4CF-4BF9-B0FB-9BCAA74B51C4}" dt="2025-09-06T13:33:40.427" v="519" actId="27636"/>
          <ac:spMkLst>
            <pc:docMk/>
            <pc:sldMk cId="1574705516" sldId="259"/>
            <ac:spMk id="3" creationId="{810CC42A-D3DE-659C-16AA-E476651E9B1E}"/>
          </ac:spMkLst>
        </pc:spChg>
      </pc:sldChg>
      <pc:sldChg chg="modAnim">
        <pc:chgData name="Wayne Holt" userId="428574251bf3a103" providerId="LiveId" clId="{0AAD122A-D4CF-4BF9-B0FB-9BCAA74B51C4}" dt="2025-09-02T23:41:34.912" v="248"/>
        <pc:sldMkLst>
          <pc:docMk/>
          <pc:sldMk cId="762261743" sldId="260"/>
        </pc:sldMkLst>
      </pc:sldChg>
      <pc:sldChg chg="modSp mod modAnim modNotesTx">
        <pc:chgData name="Wayne Holt" userId="428574251bf3a103" providerId="LiveId" clId="{0AAD122A-D4CF-4BF9-B0FB-9BCAA74B51C4}" dt="2025-09-02T23:57:59.734" v="456" actId="20577"/>
        <pc:sldMkLst>
          <pc:docMk/>
          <pc:sldMk cId="3973388017" sldId="262"/>
        </pc:sldMkLst>
        <pc:spChg chg="mod">
          <ac:chgData name="Wayne Holt" userId="428574251bf3a103" providerId="LiveId" clId="{0AAD122A-D4CF-4BF9-B0FB-9BCAA74B51C4}" dt="2025-09-02T23:53:58.706" v="417" actId="255"/>
          <ac:spMkLst>
            <pc:docMk/>
            <pc:sldMk cId="3973388017" sldId="262"/>
            <ac:spMk id="3" creationId="{5C1A988A-26ED-3ABF-727A-9EDF906F0487}"/>
          </ac:spMkLst>
        </pc:spChg>
      </pc:sldChg>
      <pc:sldChg chg="modNotesTx">
        <pc:chgData name="Wayne Holt" userId="428574251bf3a103" providerId="LiveId" clId="{0AAD122A-D4CF-4BF9-B0FB-9BCAA74B51C4}" dt="2025-09-02T23:57:13.904" v="441" actId="20577"/>
        <pc:sldMkLst>
          <pc:docMk/>
          <pc:sldMk cId="3761540594" sldId="263"/>
        </pc:sldMkLst>
      </pc:sldChg>
      <pc:sldChg chg="modAnim modNotesTx">
        <pc:chgData name="Wayne Holt" userId="428574251bf3a103" providerId="LiveId" clId="{0AAD122A-D4CF-4BF9-B0FB-9BCAA74B51C4}" dt="2025-09-03T22:33:20.906" v="499" actId="6549"/>
        <pc:sldMkLst>
          <pc:docMk/>
          <pc:sldMk cId="1693155132" sldId="265"/>
        </pc:sldMkLst>
      </pc:sldChg>
      <pc:sldChg chg="modAnim modNotesTx">
        <pc:chgData name="Wayne Holt" userId="428574251bf3a103" providerId="LiveId" clId="{0AAD122A-D4CF-4BF9-B0FB-9BCAA74B51C4}" dt="2025-09-02T23:43:04.088" v="254"/>
        <pc:sldMkLst>
          <pc:docMk/>
          <pc:sldMk cId="3544710993" sldId="266"/>
        </pc:sldMkLst>
      </pc:sldChg>
      <pc:sldChg chg="modAnim modNotesTx">
        <pc:chgData name="Wayne Holt" userId="428574251bf3a103" providerId="LiveId" clId="{0AAD122A-D4CF-4BF9-B0FB-9BCAA74B51C4}" dt="2025-09-03T22:33:03.997" v="496" actId="20577"/>
        <pc:sldMkLst>
          <pc:docMk/>
          <pc:sldMk cId="2152516104" sldId="267"/>
        </pc:sldMkLst>
      </pc:sldChg>
      <pc:sldChg chg="addSp delSp modSp add mod modNotesTx">
        <pc:chgData name="Wayne Holt" userId="428574251bf3a103" providerId="LiveId" clId="{0AAD122A-D4CF-4BF9-B0FB-9BCAA74B51C4}" dt="2025-09-02T23:15:19.421" v="184" actId="313"/>
        <pc:sldMkLst>
          <pc:docMk/>
          <pc:sldMk cId="614870002" sldId="268"/>
        </pc:sldMkLst>
        <pc:spChg chg="mod">
          <ac:chgData name="Wayne Holt" userId="428574251bf3a103" providerId="LiveId" clId="{0AAD122A-D4CF-4BF9-B0FB-9BCAA74B51C4}" dt="2025-09-02T19:54:15.833" v="132" actId="20577"/>
          <ac:spMkLst>
            <pc:docMk/>
            <pc:sldMk cId="614870002" sldId="268"/>
            <ac:spMk id="2" creationId="{FE259310-0D20-7980-EAA6-170AA592CFAD}"/>
          </ac:spMkLst>
        </pc:spChg>
        <pc:picChg chg="add mod ord">
          <ac:chgData name="Wayne Holt" userId="428574251bf3a103" providerId="LiveId" clId="{0AAD122A-D4CF-4BF9-B0FB-9BCAA74B51C4}" dt="2025-09-02T19:53:42.195" v="102" actId="14100"/>
          <ac:picMkLst>
            <pc:docMk/>
            <pc:sldMk cId="614870002" sldId="268"/>
            <ac:picMk id="5" creationId="{6DC595A3-6644-2A7F-9622-C0AED4D90A86}"/>
          </ac:picMkLst>
        </pc:picChg>
      </pc:sldChg>
      <pc:sldChg chg="add">
        <pc:chgData name="Wayne Holt" userId="428574251bf3a103" providerId="LiveId" clId="{0AAD122A-D4CF-4BF9-B0FB-9BCAA74B51C4}" dt="2025-09-02T23:44:03.771" v="257"/>
        <pc:sldMkLst>
          <pc:docMk/>
          <pc:sldMk cId="0" sldId="294"/>
        </pc:sldMkLst>
      </pc:sldChg>
      <pc:sldChg chg="add">
        <pc:chgData name="Wayne Holt" userId="428574251bf3a103" providerId="LiveId" clId="{0AAD122A-D4CF-4BF9-B0FB-9BCAA74B51C4}" dt="2025-09-02T23:44:14.196" v="258"/>
        <pc:sldMkLst>
          <pc:docMk/>
          <pc:sldMk cId="0" sldId="2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9B0E51-F830-4063-8BC5-B8870EFD4FF3}" type="datetimeFigureOut">
              <a:rPr lang="en-US" smtClean="0"/>
              <a:t>9/6/2025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20C5B7-D44D-4068-A454-AC94AA12F1C0}" type="slidenum">
              <a:rPr lang="en-US" smtClean="0"/>
              <a:t>‹#›</a:t>
            </a:fld>
            <a:endParaRPr lang="en-US"/>
          </a:p>
        </p:txBody>
      </p:sp>
    </p:spTree>
    <p:extLst>
      <p:ext uri="{BB962C8B-B14F-4D97-AF65-F5344CB8AC3E}">
        <p14:creationId xmlns:p14="http://schemas.microsoft.com/office/powerpoint/2010/main" val="530089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a:spLocks noGrp="1" noRot="1" noChangeAspect="1"/>
          </p:cNvSpPr>
          <p:nvPr>
            <p:ph type="sldImg"/>
          </p:nvPr>
        </p:nvSpPr>
        <p:spPr>
          <a:prstGeom prst="rect">
            <a:avLst/>
          </a:prstGeom>
        </p:spPr>
        <p:txBody>
          <a:bodyPr/>
          <a:lstStyle/>
          <a:p>
            <a:endParaRPr/>
          </a:p>
        </p:txBody>
      </p:sp>
      <p:sp>
        <p:nvSpPr>
          <p:cNvPr id="25" name="Shape 25"/>
          <p:cNvSpPr>
            <a:spLocks noGrp="1"/>
          </p:cNvSpPr>
          <p:nvPr>
            <p:ph type="body" sz="quarter" idx="1"/>
          </p:nvPr>
        </p:nvSpPr>
        <p:spPr>
          <a:prstGeom prst="rect">
            <a:avLst/>
          </a:prstGeom>
        </p:spPr>
        <p:txBody>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 6:13 They also set up false witnesses who said, "This man does not cease to speak blasphemous words against this holy place and the law;</a:t>
            </a:r>
          </a:p>
          <a:p>
            <a:r>
              <a:rPr lang="en-US" dirty="0"/>
              <a:t> 14 "for we have heard him say that this Jesus of Nazareth will destroy this place and change the customs which Moses delivered to us."</a:t>
            </a:r>
          </a:p>
          <a:p>
            <a:r>
              <a:rPr lang="en-US" dirty="0"/>
              <a:t> 15 And all who sat in the council, looking steadfastly at him, saw his face as the face of an angel.</a:t>
            </a:r>
          </a:p>
          <a:p>
            <a:endParaRPr lang="en-US" dirty="0"/>
          </a:p>
          <a:p>
            <a:r>
              <a:rPr lang="en-US" dirty="0"/>
              <a:t>Joh 2:19 Jesus answered and said to them, "Destroy this temple [who destroy it??-</a:t>
            </a:r>
            <a:r>
              <a:rPr lang="en-US" dirty="0" err="1"/>
              <a:t>wmh</a:t>
            </a:r>
            <a:r>
              <a:rPr lang="en-US" dirty="0"/>
              <a:t>], and in three days I will raise it up."</a:t>
            </a:r>
          </a:p>
          <a:p>
            <a:r>
              <a:rPr lang="en-US" dirty="0"/>
              <a:t> 20 Then the Jews said, "It has taken forty-six years to build this temple, and will You raise it up in three days?"</a:t>
            </a:r>
          </a:p>
          <a:p>
            <a:r>
              <a:rPr lang="en-US" dirty="0"/>
              <a:t> 21 But He was speaking of the temple of His body.</a:t>
            </a:r>
          </a:p>
          <a:p>
            <a:endParaRPr lang="en-US" dirty="0"/>
          </a:p>
          <a:p>
            <a:r>
              <a:rPr lang="en-US" dirty="0"/>
              <a:t>Coffman--</a:t>
            </a:r>
            <a:r>
              <a:rPr lang="en-US" sz="1200" b="1" i="0" u="none" strike="noStrike" kern="1200" baseline="0" dirty="0">
                <a:solidFill>
                  <a:schemeClr val="tx1"/>
                </a:solidFill>
                <a:latin typeface="+mn-lt"/>
                <a:ea typeface="+mn-ea"/>
                <a:cs typeface="+mn-cs"/>
              </a:rPr>
              <a:t>Change the customs ... </a:t>
            </a:r>
            <a:r>
              <a:rPr lang="en-US" sz="1200" b="0" i="0" u="none" strike="noStrike" kern="1200" baseline="0" dirty="0">
                <a:solidFill>
                  <a:schemeClr val="tx1"/>
                </a:solidFill>
                <a:latin typeface="+mn-lt"/>
                <a:ea typeface="+mn-ea"/>
                <a:cs typeface="+mn-cs"/>
              </a:rPr>
              <a:t>Only malignant spite could construe Stephen's preaching the very changes God himself had prophesied in the Old Testament Scriptures as blasphemy, either of God or Moses.</a:t>
            </a:r>
            <a:endParaRPr lang="en-US" dirty="0"/>
          </a:p>
          <a:p>
            <a:endParaRPr lang="en-US" dirty="0"/>
          </a:p>
          <a:p>
            <a:r>
              <a:rPr lang="en-US" dirty="0"/>
              <a:t>From Jeff’s ppt—</a:t>
            </a:r>
          </a:p>
          <a:p>
            <a:pPr marL="860425" lvl="1" indent="-403225" eaLnBrk="1" hangingPunct="1">
              <a:buFont typeface="Wingdings" panose="05000000000000000000" pitchFamily="2" charset="2"/>
              <a:buChar char="ü"/>
              <a:defRPr/>
            </a:pPr>
            <a:r>
              <a:rPr lang="en-US" altLang="en-US" sz="1400" b="0" dirty="0">
                <a:latin typeface="Calibri" panose="020F0502020204030204" pitchFamily="34" charset="0"/>
                <a:ea typeface="Calibri" panose="020F0502020204030204" pitchFamily="34" charset="0"/>
                <a:cs typeface="Calibri" panose="020F0502020204030204" pitchFamily="34" charset="0"/>
              </a:rPr>
              <a:t>Stephen having been falsely accused, the Sanhedrin looked upon him and noticed his appearance    </a:t>
            </a:r>
            <a:r>
              <a:rPr lang="en-US" altLang="en-US" sz="1400" b="0" dirty="0">
                <a:solidFill>
                  <a:srgbClr val="800000"/>
                </a:solidFill>
                <a:latin typeface="Calibri" panose="020F0502020204030204" pitchFamily="34" charset="0"/>
                <a:ea typeface="Calibri" panose="020F0502020204030204" pitchFamily="34" charset="0"/>
                <a:cs typeface="Calibri" panose="020F0502020204030204" pitchFamily="34" charset="0"/>
              </a:rPr>
              <a:t>v. 15</a:t>
            </a:r>
          </a:p>
          <a:p>
            <a:pPr marL="457200" lvl="1" indent="0" eaLnBrk="1" hangingPunct="1">
              <a:buFont typeface="Arial" panose="020B0604020202020204" pitchFamily="34" charset="0"/>
              <a:buNone/>
              <a:defRPr/>
            </a:pPr>
            <a:r>
              <a:rPr lang="en-US" altLang="en-US" sz="1400" b="0" dirty="0">
                <a:latin typeface="Calibri" panose="020F0502020204030204" pitchFamily="34" charset="0"/>
                <a:ea typeface="Calibri" panose="020F0502020204030204" pitchFamily="34" charset="0"/>
                <a:cs typeface="Calibri" panose="020F0502020204030204" pitchFamily="34" charset="0"/>
              </a:rPr>
              <a:t>	     –Likely not referencing an angelic “halo-like glow” about him</a:t>
            </a:r>
          </a:p>
          <a:p>
            <a:pPr marL="457200" lvl="1" indent="0" eaLnBrk="1" hangingPunct="1">
              <a:buFont typeface="Arial" panose="020B0604020202020204" pitchFamily="34" charset="0"/>
              <a:buNone/>
              <a:defRPr/>
            </a:pPr>
            <a:r>
              <a:rPr lang="en-US" altLang="en-US" sz="1400" b="0" dirty="0">
                <a:latin typeface="Calibri" panose="020F0502020204030204" pitchFamily="34" charset="0"/>
                <a:ea typeface="Calibri" panose="020F0502020204030204" pitchFamily="34" charset="0"/>
                <a:cs typeface="Calibri" panose="020F0502020204030204" pitchFamily="34" charset="0"/>
              </a:rPr>
              <a:t>	     –Luke could simply be referencing his calm &amp; confident demeanor as he was fully aware of what was happening to him</a:t>
            </a:r>
          </a:p>
          <a:p>
            <a:pPr marL="457200" lvl="1" indent="0" eaLnBrk="1" hangingPunct="1">
              <a:buFont typeface="Arial" panose="020B0604020202020204" pitchFamily="34" charset="0"/>
              <a:buNone/>
              <a:defRPr/>
            </a:pPr>
            <a:r>
              <a:rPr lang="en-US" altLang="en-US" sz="1400" b="0" dirty="0">
                <a:latin typeface="Calibri" panose="020F0502020204030204" pitchFamily="34" charset="0"/>
                <a:ea typeface="Calibri" panose="020F0502020204030204" pitchFamily="34" charset="0"/>
                <a:cs typeface="Calibri" panose="020F0502020204030204" pitchFamily="34" charset="0"/>
              </a:rPr>
              <a:t>	</a:t>
            </a:r>
            <a:r>
              <a:rPr lang="en-US" altLang="en-US" sz="1400" b="0">
                <a:latin typeface="Calibri" panose="020F0502020204030204" pitchFamily="34" charset="0"/>
                <a:ea typeface="Calibri" panose="020F0502020204030204" pitchFamily="34" charset="0"/>
                <a:cs typeface="Calibri" panose="020F0502020204030204" pitchFamily="34" charset="0"/>
              </a:rPr>
              <a:t>     –He </a:t>
            </a:r>
            <a:r>
              <a:rPr lang="en-US" altLang="en-US" sz="1400" b="0" dirty="0">
                <a:latin typeface="Calibri" panose="020F0502020204030204" pitchFamily="34" charset="0"/>
                <a:ea typeface="Calibri" panose="020F0502020204030204" pitchFamily="34" charset="0"/>
                <a:cs typeface="Calibri" panose="020F0502020204030204" pitchFamily="34" charset="0"/>
              </a:rPr>
              <a:t>was preparing to speak in his own defense</a:t>
            </a:r>
          </a:p>
          <a:p>
            <a:endParaRPr lang="en-US" dirty="0"/>
          </a:p>
        </p:txBody>
      </p:sp>
      <p:sp>
        <p:nvSpPr>
          <p:cNvPr id="4" name="Slide Number Placeholder 3"/>
          <p:cNvSpPr>
            <a:spLocks noGrp="1"/>
          </p:cNvSpPr>
          <p:nvPr>
            <p:ph type="sldNum" sz="quarter" idx="5"/>
          </p:nvPr>
        </p:nvSpPr>
        <p:spPr/>
        <p:txBody>
          <a:bodyPr/>
          <a:lstStyle/>
          <a:p>
            <a:fld id="{BE20C5B7-D44D-4068-A454-AC94AA12F1C0}" type="slidenum">
              <a:rPr lang="en-US" smtClean="0"/>
              <a:t>11</a:t>
            </a:fld>
            <a:endParaRPr lang="en-US"/>
          </a:p>
        </p:txBody>
      </p:sp>
    </p:spTree>
    <p:extLst>
      <p:ext uri="{BB962C8B-B14F-4D97-AF65-F5344CB8AC3E}">
        <p14:creationId xmlns:p14="http://schemas.microsoft.com/office/powerpoint/2010/main" val="48249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a:spLocks noGrp="1" noRot="1" noChangeAspect="1"/>
          </p:cNvSpPr>
          <p:nvPr>
            <p:ph type="sldImg"/>
          </p:nvPr>
        </p:nvSpPr>
        <p:spPr>
          <a:prstGeom prst="rect">
            <a:avLst/>
          </a:prstGeom>
        </p:spPr>
        <p:txBody>
          <a:bodyPr/>
          <a:lstStyle/>
          <a:p>
            <a:endParaRPr/>
          </a:p>
        </p:txBody>
      </p:sp>
      <p:sp>
        <p:nvSpPr>
          <p:cNvPr id="25" name="Shape 25"/>
          <p:cNvSpPr>
            <a:spLocks noGrp="1"/>
          </p:cNvSpPr>
          <p:nvPr>
            <p:ph type="body" sz="quarter" idx="1"/>
          </p:nvPr>
        </p:nvSpPr>
        <p:spPr>
          <a:prstGeom prst="rect">
            <a:avLst/>
          </a:prstGeom>
        </p:spPr>
        <p:txBody>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 6:1  Now in those days, when the number of the </a:t>
            </a:r>
            <a:r>
              <a:rPr lang="en-US" sz="1200" b="1" kern="1200" dirty="0">
                <a:solidFill>
                  <a:schemeClr val="tx1"/>
                </a:solidFill>
                <a:effectLst/>
                <a:latin typeface="+mn-lt"/>
                <a:ea typeface="+mn-ea"/>
                <a:cs typeface="+mn-cs"/>
              </a:rPr>
              <a:t>disciples</a:t>
            </a:r>
            <a:r>
              <a:rPr lang="en-US" sz="1200" kern="1200" dirty="0">
                <a:solidFill>
                  <a:schemeClr val="tx1"/>
                </a:solidFill>
                <a:effectLst/>
                <a:latin typeface="+mn-lt"/>
                <a:ea typeface="+mn-ea"/>
                <a:cs typeface="+mn-cs"/>
              </a:rPr>
              <a:t> was multiplying, there arose a complaint against the Hebrews by the Hellenists, because their widows were neglected in the daily distribution.  (Grecian Jews)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Up to now Luke has spoken of the harmony that existed among the brethren (1:14; 2:1; 4:24, 32; 5:12)</a:t>
            </a:r>
          </a:p>
          <a:p>
            <a:endParaRPr lang="en-US" dirty="0"/>
          </a:p>
          <a:p>
            <a:r>
              <a:rPr lang="en-US" dirty="0"/>
              <a:t>Coffman—</a:t>
            </a:r>
          </a:p>
          <a:p>
            <a:r>
              <a:rPr lang="en-US" sz="1200" b="1" i="0" u="none" strike="noStrike" kern="1200" baseline="0" dirty="0">
                <a:solidFill>
                  <a:schemeClr val="tx1"/>
                </a:solidFill>
                <a:latin typeface="+mn-lt"/>
                <a:ea typeface="+mn-ea"/>
                <a:cs typeface="+mn-cs"/>
              </a:rPr>
              <a:t>Grecian Jews against the Hebrews ... </a:t>
            </a:r>
            <a:r>
              <a:rPr lang="en-US" sz="1200" b="0" i="0" u="none" strike="noStrike" kern="1200" baseline="0" dirty="0">
                <a:solidFill>
                  <a:schemeClr val="tx1"/>
                </a:solidFill>
                <a:latin typeface="+mn-lt"/>
                <a:ea typeface="+mn-ea"/>
                <a:cs typeface="+mn-cs"/>
              </a:rPr>
              <a:t>Both classes of these "Jews" were Christians </a:t>
            </a:r>
            <a:r>
              <a:rPr lang="en-US" sz="1200" b="1" i="0" u="none" strike="noStrike" kern="1200" baseline="0" dirty="0">
                <a:solidFill>
                  <a:schemeClr val="tx1"/>
                </a:solidFill>
                <a:latin typeface="+mn-lt"/>
                <a:ea typeface="+mn-ea"/>
                <a:cs typeface="+mn-cs"/>
              </a:rPr>
              <a:t>[gospel had not been preached to Gentiles—Acts 10]</a:t>
            </a:r>
            <a:r>
              <a:rPr lang="en-US" sz="1200" b="0" i="0" u="none" strike="noStrike" kern="1200" baseline="0" dirty="0">
                <a:solidFill>
                  <a:schemeClr val="tx1"/>
                </a:solidFill>
                <a:latin typeface="+mn-lt"/>
                <a:ea typeface="+mn-ea"/>
                <a:cs typeface="+mn-cs"/>
              </a:rPr>
              <a:t>, but there was a language barrier. The Jews of Palestine spoke Aramaic, and those of the Diaspora spoke Greek; many of the latter were living in Jerusalem at that time but were natives of the provinces.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Barnes—</a:t>
            </a:r>
          </a:p>
          <a:p>
            <a:r>
              <a:rPr lang="en-US" sz="1200" b="0" i="0" u="none" strike="noStrike" kern="1200" baseline="0" dirty="0">
                <a:solidFill>
                  <a:schemeClr val="tx1"/>
                </a:solidFill>
                <a:latin typeface="+mn-lt"/>
                <a:ea typeface="+mn-ea"/>
                <a:cs typeface="+mn-cs"/>
              </a:rPr>
              <a:t>Dissensions would be very likely to arise between these two classes of persons. The Jews of Palestine would pride themselves much on the fact that they dwelt in the land of the patriarchs, and the land of promise; that they used the language which their fathers spoke, and in which the oracles of God were given; and that they were constantly near the temple, and regularly engaged in its solemnities. On the other hand, the Jews from other parts of the world would be suspicious, jealous, and envious of their brethren, and would be likely to charge them with partiality, or of taking advantage in their intercourse with them. These occasions of strife would not be destroyed by their conversion to Christianity, and one of them is furnished on this occasion. </a:t>
            </a:r>
          </a:p>
          <a:p>
            <a:endParaRPr lang="en-US" sz="1200" b="0" i="0" u="none" strike="noStrike" kern="1200" baseline="0" dirty="0">
              <a:solidFill>
                <a:schemeClr val="tx1"/>
              </a:solidFill>
              <a:latin typeface="+mn-lt"/>
              <a:ea typeface="+mn-ea"/>
              <a:cs typeface="+mn-cs"/>
            </a:endParaRPr>
          </a:p>
          <a:p>
            <a:r>
              <a:rPr lang="en-US" dirty="0"/>
              <a:t>1Co 3:3 for you are still carnal. For where there are envy, strife, and divisions among you, are you not carnal and behaving like mere men?</a:t>
            </a:r>
          </a:p>
          <a:p>
            <a:endParaRPr lang="en-US" dirty="0"/>
          </a:p>
          <a:p>
            <a:r>
              <a:rPr lang="en-US" dirty="0"/>
              <a:t>(works of flesh) Ga 5:20 idolatry, sorcery, hatred, contentions, jealousies, outbursts of wrath, selfish ambitions, dissensions, heresies,</a:t>
            </a:r>
          </a:p>
          <a:p>
            <a:endParaRPr lang="en-US" dirty="0"/>
          </a:p>
          <a:p>
            <a:r>
              <a:rPr lang="en-US" dirty="0" err="1"/>
              <a:t>Php</a:t>
            </a:r>
            <a:r>
              <a:rPr lang="en-US" dirty="0"/>
              <a:t> 2:3 Let nothing be done through selfish ambition or conceit, but in lowliness of mind let each esteem others better than himself.</a:t>
            </a:r>
          </a:p>
          <a:p>
            <a:endParaRPr lang="en-US" dirty="0"/>
          </a:p>
          <a:p>
            <a:r>
              <a:rPr lang="en-US" dirty="0" err="1"/>
              <a:t>Php</a:t>
            </a:r>
            <a:r>
              <a:rPr lang="en-US" dirty="0"/>
              <a:t> 2:14  Do all things without complaining and disputing</a:t>
            </a:r>
          </a:p>
          <a:p>
            <a:endParaRPr lang="en-US" dirty="0"/>
          </a:p>
          <a:p>
            <a:r>
              <a:rPr lang="en-US" dirty="0"/>
              <a:t>1Pe 4:9 Be hospitable to one another without grumbling.</a:t>
            </a:r>
          </a:p>
        </p:txBody>
      </p:sp>
      <p:sp>
        <p:nvSpPr>
          <p:cNvPr id="4" name="Slide Number Placeholder 3"/>
          <p:cNvSpPr>
            <a:spLocks noGrp="1"/>
          </p:cNvSpPr>
          <p:nvPr>
            <p:ph type="sldNum" sz="quarter" idx="5"/>
          </p:nvPr>
        </p:nvSpPr>
        <p:spPr/>
        <p:txBody>
          <a:bodyPr/>
          <a:lstStyle/>
          <a:p>
            <a:fld id="{BE20C5B7-D44D-4068-A454-AC94AA12F1C0}" type="slidenum">
              <a:rPr lang="en-US" smtClean="0"/>
              <a:t>3</a:t>
            </a:fld>
            <a:endParaRPr lang="en-US"/>
          </a:p>
        </p:txBody>
      </p:sp>
    </p:spTree>
    <p:extLst>
      <p:ext uri="{BB962C8B-B14F-4D97-AF65-F5344CB8AC3E}">
        <p14:creationId xmlns:p14="http://schemas.microsoft.com/office/powerpoint/2010/main" val="548500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 6:2 Then the </a:t>
            </a:r>
            <a:r>
              <a:rPr lang="en-US" b="1" dirty="0"/>
              <a:t>twelve</a:t>
            </a:r>
            <a:r>
              <a:rPr lang="en-US" dirty="0"/>
              <a:t> summoned the multitude of the disciples and said, "It is not desirable that we should leave the word of God and serve tables.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Brother </a:t>
            </a:r>
            <a:r>
              <a:rPr lang="en-US" sz="1200" kern="1200" dirty="0" err="1">
                <a:solidFill>
                  <a:schemeClr val="tx1"/>
                </a:solidFill>
                <a:effectLst/>
                <a:latin typeface="+mn-lt"/>
                <a:ea typeface="+mn-ea"/>
                <a:cs typeface="+mn-cs"/>
              </a:rPr>
              <a:t>Harkrrider</a:t>
            </a:r>
            <a:r>
              <a:rPr lang="en-US" sz="1200" kern="1200" dirty="0">
                <a:solidFill>
                  <a:schemeClr val="tx1"/>
                </a:solidFill>
                <a:effectLst/>
                <a:latin typeface="+mn-lt"/>
                <a:ea typeface="+mn-ea"/>
                <a:cs typeface="+mn-cs"/>
              </a:rPr>
              <a:t> comments, the church in Jerusalem did not originate a program of benevolence as a means of evangelizing, but simply cared for its own.</a:t>
            </a:r>
          </a:p>
          <a:p>
            <a:endParaRPr lang="en-US" dirty="0"/>
          </a:p>
          <a:p>
            <a:r>
              <a:rPr lang="en-US" dirty="0"/>
              <a:t>Wayne Partain—</a:t>
            </a:r>
          </a:p>
          <a:p>
            <a:r>
              <a:rPr lang="en-US" sz="1200" kern="1200" dirty="0">
                <a:solidFill>
                  <a:schemeClr val="tx1"/>
                </a:solidFill>
                <a:effectLst/>
                <a:latin typeface="+mn-lt"/>
                <a:ea typeface="+mn-ea"/>
                <a:cs typeface="+mn-cs"/>
              </a:rPr>
              <a:t>The first problem in the church was caused by cultural differences. Although the Hebrew and Greek brothers had much in common, there were differences and cultural conflicts between them. Many do not abandon their cultural differences and prejudices when they obey the gospel.</a:t>
            </a:r>
          </a:p>
          <a:p>
            <a:r>
              <a:rPr lang="en-US" sz="1200" kern="1200" dirty="0">
                <a:solidFill>
                  <a:schemeClr val="tx1"/>
                </a:solidFill>
                <a:effectLst/>
                <a:latin typeface="+mn-lt"/>
                <a:ea typeface="+mn-ea"/>
                <a:cs typeface="+mn-cs"/>
              </a:rPr>
              <a:t> The money from the properties sold was given to the apostles (4:32-35), but we are ignorant of the distribution process. The Hellenists accuse the Hebrews of discrimination. When there are problems of this kind, is it appropriate to gossip and accuse of this kind? Wouldn't it be better to explain the problem in a brotherly way? It would be very difficult to believe that the apostles or other Hebrew brethren</a:t>
            </a:r>
            <a:r>
              <a:rPr lang="en-US" sz="1200" i="1" kern="1200" dirty="0">
                <a:solidFill>
                  <a:schemeClr val="tx1"/>
                </a:solidFill>
                <a:effectLst/>
                <a:latin typeface="+mn-lt"/>
                <a:ea typeface="+mn-ea"/>
                <a:cs typeface="+mn-cs"/>
              </a:rPr>
              <a:t> would want</a:t>
            </a:r>
            <a:r>
              <a:rPr lang="en-US" sz="1200" kern="1200" dirty="0">
                <a:solidFill>
                  <a:schemeClr val="tx1"/>
                </a:solidFill>
                <a:effectLst/>
                <a:latin typeface="+mn-lt"/>
                <a:ea typeface="+mn-ea"/>
                <a:cs typeface="+mn-cs"/>
              </a:rPr>
              <a:t> to neglect Hellenistic widows.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E20C5B7-D44D-4068-A454-AC94AA12F1C0}" type="slidenum">
              <a:rPr lang="en-US" smtClean="0"/>
              <a:t>4</a:t>
            </a:fld>
            <a:endParaRPr lang="en-US"/>
          </a:p>
        </p:txBody>
      </p:sp>
    </p:spTree>
    <p:extLst>
      <p:ext uri="{BB962C8B-B14F-4D97-AF65-F5344CB8AC3E}">
        <p14:creationId xmlns:p14="http://schemas.microsoft.com/office/powerpoint/2010/main" val="1856056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 6:3 "Therefore, brethren, seek out from among you seven men of good reputation, full of the Holy Spirit and wisdom, whom we may appoint over this business;</a:t>
            </a:r>
          </a:p>
          <a:p>
            <a:r>
              <a:rPr lang="en-US" dirty="0"/>
              <a:t> 4 "but we will give ourselves continually to prayer and to the ministry of the word.“</a:t>
            </a:r>
          </a:p>
          <a:p>
            <a:endParaRPr lang="en-US" dirty="0"/>
          </a:p>
          <a:p>
            <a:r>
              <a:rPr lang="en-US" dirty="0"/>
              <a:t>Barnes—</a:t>
            </a:r>
          </a:p>
          <a:p>
            <a:r>
              <a:rPr lang="en-US" sz="1200" b="0" i="0" u="none" strike="noStrike" kern="1200" baseline="0" dirty="0">
                <a:solidFill>
                  <a:schemeClr val="tx1"/>
                </a:solidFill>
                <a:latin typeface="+mn-lt"/>
                <a:ea typeface="+mn-ea"/>
                <a:cs typeface="+mn-cs"/>
              </a:rPr>
              <a:t>The word "serve" has the meaning of "minister to," and is rendered from the Greek word [@diakonia], a derivative from [@diakonos], the latter term being</a:t>
            </a:r>
          </a:p>
          <a:p>
            <a:r>
              <a:rPr lang="en-US" sz="1200" b="0" i="0" u="none" strike="noStrike" kern="1200" baseline="0" dirty="0">
                <a:solidFill>
                  <a:schemeClr val="tx1"/>
                </a:solidFill>
                <a:latin typeface="+mn-lt"/>
                <a:ea typeface="+mn-ea"/>
                <a:cs typeface="+mn-cs"/>
              </a:rPr>
              <a:t>rendered "by three English words in our version: </a:t>
            </a:r>
            <a:r>
              <a:rPr lang="en-US" sz="1200" b="1" i="0" u="none" strike="noStrike" kern="1200" baseline="0" dirty="0">
                <a:solidFill>
                  <a:schemeClr val="tx1"/>
                </a:solidFill>
                <a:latin typeface="+mn-lt"/>
                <a:ea typeface="+mn-ea"/>
                <a:cs typeface="+mn-cs"/>
              </a:rPr>
              <a:t>MINISTER</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SERVANT</a:t>
            </a:r>
            <a:r>
              <a:rPr lang="en-US" sz="1200" b="0" i="0" u="none" strike="noStrike" kern="1200" baseline="0" dirty="0">
                <a:solidFill>
                  <a:schemeClr val="tx1"/>
                </a:solidFill>
                <a:latin typeface="+mn-lt"/>
                <a:ea typeface="+mn-ea"/>
                <a:cs typeface="+mn-cs"/>
              </a:rPr>
              <a:t>, and </a:t>
            </a:r>
            <a:r>
              <a:rPr lang="en-US" sz="1200" b="1" i="0" u="none" strike="noStrike" kern="1200" baseline="0" dirty="0">
                <a:solidFill>
                  <a:schemeClr val="tx1"/>
                </a:solidFill>
                <a:latin typeface="+mn-lt"/>
                <a:ea typeface="+mn-ea"/>
                <a:cs typeface="+mn-cs"/>
              </a:rPr>
              <a:t>DEACON</a:t>
            </a:r>
            <a:r>
              <a:rPr lang="en-US" sz="1200" b="0" i="0" u="none" strike="noStrike" kern="1200" baseline="0" dirty="0">
                <a:solidFill>
                  <a:schemeClr val="tx1"/>
                </a:solidFill>
                <a:latin typeface="+mn-lt"/>
                <a:ea typeface="+mn-ea"/>
                <a:cs typeface="+mn-cs"/>
              </a:rPr>
              <a:t>."[6] It is upon this rather precarious basis that the men here appointed are often called "deacons." Significantly, the record here does not so name them, nor is there very much similarity between their status and that of the deacons Paul commanded Timothy to appoint.</a:t>
            </a:r>
          </a:p>
          <a:p>
            <a:endParaRPr lang="en-US" dirty="0"/>
          </a:p>
        </p:txBody>
      </p:sp>
      <p:sp>
        <p:nvSpPr>
          <p:cNvPr id="4" name="Slide Number Placeholder 3"/>
          <p:cNvSpPr>
            <a:spLocks noGrp="1"/>
          </p:cNvSpPr>
          <p:nvPr>
            <p:ph type="sldNum" sz="quarter" idx="5"/>
          </p:nvPr>
        </p:nvSpPr>
        <p:spPr/>
        <p:txBody>
          <a:bodyPr/>
          <a:lstStyle/>
          <a:p>
            <a:fld id="{BE20C5B7-D44D-4068-A454-AC94AA12F1C0}" type="slidenum">
              <a:rPr lang="en-US" smtClean="0"/>
              <a:t>5</a:t>
            </a:fld>
            <a:endParaRPr lang="en-US"/>
          </a:p>
        </p:txBody>
      </p:sp>
    </p:spTree>
    <p:extLst>
      <p:ext uri="{BB962C8B-B14F-4D97-AF65-F5344CB8AC3E}">
        <p14:creationId xmlns:p14="http://schemas.microsoft.com/office/powerpoint/2010/main" val="3077379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 6:5 And the saying pleased the whole multitude. And they chose Stephen, a man full of faith and the Holy Spirit, and Philip, Prochorus, Nicanor, Timon, Parmenas, and Nicolas, a proselyte from Antioch,</a:t>
            </a:r>
          </a:p>
          <a:p>
            <a:r>
              <a:rPr lang="en-US" dirty="0"/>
              <a:t> 6 whom they set before the apostles; and when they had prayed, they laid hands on them.</a:t>
            </a:r>
          </a:p>
          <a:p>
            <a:endParaRPr lang="en-US" dirty="0"/>
          </a:p>
          <a:p>
            <a:r>
              <a:rPr lang="en-US" dirty="0" err="1"/>
              <a:t>WayneP</a:t>
            </a:r>
            <a:r>
              <a:rPr lang="en-US" dirty="0"/>
              <a:t>—</a:t>
            </a:r>
          </a:p>
          <a:p>
            <a:r>
              <a:rPr lang="en-US" sz="1200" b="1" kern="1200" dirty="0">
                <a:solidFill>
                  <a:schemeClr val="tx1"/>
                </a:solidFill>
                <a:effectLst/>
                <a:latin typeface="+mn-lt"/>
                <a:ea typeface="+mn-ea"/>
                <a:cs typeface="+mn-cs"/>
              </a:rPr>
              <a:t>Stephen, a man full of faith and the Holy Spirit, Philip </a:t>
            </a:r>
            <a:r>
              <a:rPr lang="en-US" sz="1200" kern="1200" dirty="0">
                <a:solidFill>
                  <a:schemeClr val="tx1"/>
                </a:solidFill>
                <a:effectLst/>
                <a:latin typeface="+mn-lt"/>
                <a:ea typeface="+mn-ea"/>
                <a:cs typeface="+mn-cs"/>
              </a:rPr>
              <a:t>(8:5-40; 21:8, not Philip the apostle but Philip the evangelist who brought the gospel to Samaria, converted the eunuch, and lived and worked in Caesarea),</a:t>
            </a:r>
            <a:r>
              <a:rPr lang="en-US" sz="1200" b="1" kern="1200" dirty="0">
                <a:solidFill>
                  <a:schemeClr val="tx1"/>
                </a:solidFill>
                <a:effectLst/>
                <a:latin typeface="+mn-lt"/>
                <a:ea typeface="+mn-ea"/>
                <a:cs typeface="+mn-cs"/>
              </a:rPr>
              <a:t> Prochorus, Nicanor, Timon, Parmenas, and Nicholas,  proselyte of Antioch; -</a:t>
            </a:r>
            <a:r>
              <a:rPr lang="en-US" sz="1200" kern="1200" dirty="0">
                <a:solidFill>
                  <a:schemeClr val="tx1"/>
                </a:solidFill>
                <a:effectLst/>
                <a:latin typeface="+mn-lt"/>
                <a:ea typeface="+mn-ea"/>
                <a:cs typeface="+mn-cs"/>
              </a:rPr>
              <a:t>Of the other five, apart from Stephen and Philip, we know nothing. There are theories about Nicanor [Nicolas ??—</a:t>
            </a:r>
            <a:r>
              <a:rPr lang="en-US" sz="1200" kern="1200" dirty="0" err="1">
                <a:solidFill>
                  <a:schemeClr val="tx1"/>
                </a:solidFill>
                <a:effectLst/>
                <a:latin typeface="+mn-lt"/>
                <a:ea typeface="+mn-ea"/>
                <a:cs typeface="+mn-cs"/>
              </a:rPr>
              <a:t>wmh</a:t>
            </a:r>
            <a:r>
              <a:rPr lang="en-US" sz="1200" kern="1200" dirty="0">
                <a:solidFill>
                  <a:schemeClr val="tx1"/>
                </a:solidFill>
                <a:effectLst/>
                <a:latin typeface="+mn-lt"/>
                <a:ea typeface="+mn-ea"/>
                <a:cs typeface="+mn-cs"/>
              </a:rPr>
              <a:t>]  (his name is connected to the Nicolaitans, Rev. 2:6), but they are pure baseless speculations. These are Greek names and if pure Hellenists were chosen this would indicate a great effort to please those who complained but, on the other hand, it has been commented that some Jews of Palestine bore Greek names.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church at Ephesus -- Re 2:6 "But this you have, that you hate the deeds of the Nicolaitans, which I also hate.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Coffman—</a:t>
            </a:r>
          </a:p>
          <a:p>
            <a:r>
              <a:rPr lang="en-US" sz="1200" b="0" i="0" u="none" strike="noStrike" kern="1200" baseline="0" dirty="0">
                <a:solidFill>
                  <a:schemeClr val="tx1"/>
                </a:solidFill>
                <a:latin typeface="+mn-lt"/>
                <a:ea typeface="+mn-ea"/>
                <a:cs typeface="+mn-cs"/>
              </a:rPr>
              <a:t>Two of the Ante-Nicene writers connected the name of Nicolaus with the heresy named in Revelation 2:6. Irenaeus wrote:</a:t>
            </a:r>
          </a:p>
          <a:p>
            <a:r>
              <a:rPr lang="en-US" sz="1200" b="0" i="0" u="none" strike="noStrike" kern="1200" baseline="0" dirty="0">
                <a:solidFill>
                  <a:schemeClr val="tx1"/>
                </a:solidFill>
                <a:latin typeface="+mn-lt"/>
                <a:ea typeface="+mn-ea"/>
                <a:cs typeface="+mn-cs"/>
              </a:rPr>
              <a:t>The Nicolaitanes are the followers of that Nicolaus who was one of the seven first ordained to the diaconate by the apostles. They lead lives of unrestrained indulgence ... teaching that it is a matter of indifference to practice adultery, and to eat things sacrificed to idols.[11]</a:t>
            </a:r>
          </a:p>
          <a:p>
            <a:r>
              <a:rPr lang="en-US" sz="1200" b="0" i="0" u="none" strike="noStrike" kern="1200" baseline="0" dirty="0">
                <a:solidFill>
                  <a:schemeClr val="tx1"/>
                </a:solidFill>
                <a:latin typeface="+mn-lt"/>
                <a:ea typeface="+mn-ea"/>
                <a:cs typeface="+mn-cs"/>
              </a:rPr>
              <a:t>Of course, it is no greater wonder that one of the Seven should have proved to be unworthy than that one of the Twelve should have been a traitor. Nevertheless, serious doubt is cast upon Irenaeus' charge of heresy against Nicolaus, it being far more likely that a group of sinners pretending to be his followers adopted his name in an effort to further their evil teaching, as appears in this comment from Victorinus who wrote the first known commentary on Revelation. In his comment on Revelation 2:6, he said:</a:t>
            </a:r>
          </a:p>
          <a:p>
            <a:r>
              <a:rPr lang="en-US" sz="1200" b="0" i="0" u="none" strike="noStrike" kern="1200" baseline="0" dirty="0">
                <a:solidFill>
                  <a:schemeClr val="tx1"/>
                </a:solidFill>
                <a:latin typeface="+mn-lt"/>
                <a:ea typeface="+mn-ea"/>
                <a:cs typeface="+mn-cs"/>
              </a:rPr>
              <a:t>The Nicolaitanes were in that time false and troublesome men, who, as ministers under the name of Nicolaus, had made for themselves a heresy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E20C5B7-D44D-4068-A454-AC94AA12F1C0}" type="slidenum">
              <a:rPr lang="en-US" smtClean="0"/>
              <a:t>6</a:t>
            </a:fld>
            <a:endParaRPr lang="en-US"/>
          </a:p>
        </p:txBody>
      </p:sp>
    </p:spTree>
    <p:extLst>
      <p:ext uri="{BB962C8B-B14F-4D97-AF65-F5344CB8AC3E}">
        <p14:creationId xmlns:p14="http://schemas.microsoft.com/office/powerpoint/2010/main" val="2340846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 6:7 Then the word of God spread, and the number of the disciples multiplied greatly </a:t>
            </a:r>
            <a:r>
              <a:rPr lang="en-US" b="1" dirty="0"/>
              <a:t>in Jerusalem</a:t>
            </a:r>
            <a:r>
              <a:rPr lang="en-US" dirty="0"/>
              <a:t>, and a great many of the priests were obedient to the faith.</a:t>
            </a:r>
          </a:p>
          <a:p>
            <a:endParaRPr lang="en-US" dirty="0"/>
          </a:p>
          <a:p>
            <a:pPr marL="0" indent="0">
              <a:buFont typeface="Wingdings" panose="05000000000000000000" pitchFamily="2" charset="2"/>
              <a:buNone/>
            </a:pPr>
            <a:r>
              <a:rPr lang="en-US" sz="1200" kern="1200" dirty="0">
                <a:solidFill>
                  <a:schemeClr val="tx1"/>
                </a:solidFill>
                <a:effectLst/>
                <a:latin typeface="+mn-lt"/>
                <a:ea typeface="+mn-ea"/>
                <a:cs typeface="+mn-cs"/>
              </a:rPr>
              <a:t>Murmurings and dissensions destroy the work, but unity promotes it. </a:t>
            </a:r>
          </a:p>
          <a:p>
            <a:pPr marL="0" indent="0">
              <a:buFont typeface="Wingdings" panose="05000000000000000000" pitchFamily="2" charset="2"/>
              <a:buNone/>
            </a:pPr>
            <a:r>
              <a:rPr lang="en-US" sz="1200" b="1" kern="1200" dirty="0">
                <a:solidFill>
                  <a:schemeClr val="tx1"/>
                </a:solidFill>
                <a:effectLst/>
                <a:latin typeface="+mn-lt"/>
                <a:ea typeface="+mn-ea"/>
                <a:cs typeface="+mn-cs"/>
              </a:rPr>
              <a:t>many of the priests also obeyed the faith. -</a:t>
            </a:r>
            <a:r>
              <a:rPr lang="en-US" sz="1200" kern="1200" dirty="0">
                <a:solidFill>
                  <a:schemeClr val="tx1"/>
                </a:solidFill>
                <a:effectLst/>
                <a:latin typeface="+mn-lt"/>
                <a:ea typeface="+mn-ea"/>
                <a:cs typeface="+mn-cs"/>
              </a:rPr>
              <a:t> This was quite significant. It was a sad day for Annas, Caiaphas, and the entire sect of the Sadducees (5:17). On one occasion the chief priests and Pharisees asked in a mocking tone, "Has any of the rulers, or of the Pharisees, believed in him?" (John 7:48). Here is the answer: "Many of the priests also obeyed the faith." </a:t>
            </a:r>
          </a:p>
          <a:p>
            <a:pPr marL="0" indent="0">
              <a:buFont typeface="Wingdings" panose="05000000000000000000" pitchFamily="2" charset="2"/>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How is it possible to "obey the faith"? If we speak as the Bible speaks, we will say that "faith" in this text is the gospel, what we believe in. It means the same thing in Gal. 3:25; Efes. 4:5; Jude 3; and other texts. It says Rom. 1:5, "And through whom we receive grace and apostleship for the obedience of faith," and again in Rom. 16:26, "He has made himself known to all nations that they may obey the faith."</a:t>
            </a:r>
          </a:p>
          <a:p>
            <a:r>
              <a:rPr lang="en-US" sz="1200" kern="1200" dirty="0">
                <a:solidFill>
                  <a:schemeClr val="tx1"/>
                </a:solidFill>
                <a:effectLst/>
                <a:latin typeface="+mn-lt"/>
                <a:ea typeface="+mn-ea"/>
                <a:cs typeface="+mn-cs"/>
              </a:rPr>
              <a:t> Therefore, when the gospel is preached, it is necessary to announce that </a:t>
            </a:r>
            <a:r>
              <a:rPr lang="en-US" sz="1200" i="1" kern="1200" dirty="0">
                <a:solidFill>
                  <a:schemeClr val="tx1"/>
                </a:solidFill>
                <a:effectLst/>
                <a:latin typeface="+mn-lt"/>
                <a:ea typeface="+mn-ea"/>
                <a:cs typeface="+mn-cs"/>
              </a:rPr>
              <a:t>there is something to obey, something to do, and even though it is denied by 10,000 evangelical pastors who believe in salvation by faith alone, these texts say that what we have to be obedient to is "faith." The gospel contains (1) facts to believe, (2) commandments to obey, and (3) promises to enjoy.</a:t>
            </a:r>
            <a:endParaRPr lang="en-US" sz="1200" kern="1200" dirty="0">
              <a:solidFill>
                <a:schemeClr val="tx1"/>
              </a:solidFill>
              <a:effectLst/>
              <a:latin typeface="+mn-lt"/>
              <a:ea typeface="+mn-ea"/>
              <a:cs typeface="+mn-cs"/>
            </a:endParaRPr>
          </a:p>
          <a:p>
            <a:pPr marL="0" indent="0">
              <a:buFont typeface="Wingdings" panose="05000000000000000000" pitchFamily="2" charset="2"/>
              <a:buNone/>
            </a:pPr>
            <a:endParaRPr lang="en-US" dirty="0"/>
          </a:p>
          <a:p>
            <a:pPr marL="0" indent="0">
              <a:buFont typeface="Wingdings" panose="05000000000000000000" pitchFamily="2" charset="2"/>
              <a:buNone/>
            </a:pPr>
            <a:r>
              <a:rPr lang="en-US" dirty="0"/>
              <a:t>Coffman—</a:t>
            </a:r>
          </a:p>
          <a:p>
            <a:r>
              <a:rPr lang="en-US" sz="1200" b="1" i="0" u="none" strike="noStrike" kern="1200" baseline="0" dirty="0">
                <a:solidFill>
                  <a:schemeClr val="tx1"/>
                </a:solidFill>
                <a:latin typeface="+mn-lt"/>
                <a:ea typeface="+mn-ea"/>
                <a:cs typeface="+mn-cs"/>
              </a:rPr>
              <a:t>Obedient to the faith ... </a:t>
            </a:r>
            <a:r>
              <a:rPr lang="en-US" sz="1200" b="0" i="0" u="none" strike="noStrike" kern="1200" baseline="0" dirty="0">
                <a:solidFill>
                  <a:schemeClr val="tx1"/>
                </a:solidFill>
                <a:latin typeface="+mn-lt"/>
                <a:ea typeface="+mn-ea"/>
                <a:cs typeface="+mn-cs"/>
              </a:rPr>
              <a:t>Here is another outcropping of that fundamental fact of the New Testament, making "faith" not a subjective thing at all but an objective obedience of the gospel commandments. As De Welt said: We must not overlook the expression, "obedient to the faith." There was something</a:t>
            </a:r>
          </a:p>
          <a:p>
            <a:r>
              <a:rPr lang="en-US" sz="1200" b="0" i="0" u="none" strike="noStrike" kern="1200" baseline="0" dirty="0">
                <a:solidFill>
                  <a:schemeClr val="tx1"/>
                </a:solidFill>
                <a:latin typeface="+mn-lt"/>
                <a:ea typeface="+mn-ea"/>
                <a:cs typeface="+mn-cs"/>
              </a:rPr>
              <a:t>more to their faith than mere mental assent; there was something in it that demanded obedience ... repentance and baptism ... for the remission of sins.[18]</a:t>
            </a:r>
          </a:p>
          <a:p>
            <a:r>
              <a:rPr lang="en-US" sz="1200" b="0" i="0" u="none" strike="noStrike" kern="1200" baseline="0" dirty="0">
                <a:solidFill>
                  <a:schemeClr val="tx1"/>
                </a:solidFill>
                <a:latin typeface="+mn-lt"/>
                <a:ea typeface="+mn-ea"/>
                <a:cs typeface="+mn-cs"/>
              </a:rPr>
              <a:t>"This obedience is rendered not by believing; for that is to exercise the faith, not to obey it."[19] Wherever faith is mentioned in the New Testament as the basis of God’s forgiveness, remission of sins, or justification, it is invariably an "obedient faith" which is meant. See Romans 1:5 and Romans 16:26.</a:t>
            </a:r>
            <a:endParaRPr lang="en-US" dirty="0"/>
          </a:p>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BE20C5B7-D44D-4068-A454-AC94AA12F1C0}" type="slidenum">
              <a:rPr lang="en-US" smtClean="0"/>
              <a:t>7</a:t>
            </a:fld>
            <a:endParaRPr lang="en-US"/>
          </a:p>
        </p:txBody>
      </p:sp>
    </p:spTree>
    <p:extLst>
      <p:ext uri="{BB962C8B-B14F-4D97-AF65-F5344CB8AC3E}">
        <p14:creationId xmlns:p14="http://schemas.microsoft.com/office/powerpoint/2010/main" val="2748032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from Jeff Smith</a:t>
            </a:r>
          </a:p>
        </p:txBody>
      </p:sp>
      <p:sp>
        <p:nvSpPr>
          <p:cNvPr id="4" name="Slide Number Placeholder 3"/>
          <p:cNvSpPr>
            <a:spLocks noGrp="1"/>
          </p:cNvSpPr>
          <p:nvPr>
            <p:ph type="sldNum" sz="quarter" idx="5"/>
          </p:nvPr>
        </p:nvSpPr>
        <p:spPr/>
        <p:txBody>
          <a:bodyPr/>
          <a:lstStyle/>
          <a:p>
            <a:fld id="{BE20C5B7-D44D-4068-A454-AC94AA12F1C0}" type="slidenum">
              <a:rPr lang="en-US" smtClean="0"/>
              <a:t>8</a:t>
            </a:fld>
            <a:endParaRPr lang="en-US"/>
          </a:p>
        </p:txBody>
      </p:sp>
    </p:spTree>
    <p:extLst>
      <p:ext uri="{BB962C8B-B14F-4D97-AF65-F5344CB8AC3E}">
        <p14:creationId xmlns:p14="http://schemas.microsoft.com/office/powerpoint/2010/main" val="21569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 6:8  And Stephen, full of faith and power, did great wonders and signs among the people.</a:t>
            </a:r>
          </a:p>
          <a:p>
            <a:r>
              <a:rPr lang="en-US" dirty="0"/>
              <a:t> 9 Then there arose some from what is called the Synagogue of the Freedmen (</a:t>
            </a:r>
            <a:r>
              <a:rPr lang="en-US" dirty="0" err="1"/>
              <a:t>Cyrenians</a:t>
            </a:r>
            <a:r>
              <a:rPr lang="en-US" dirty="0"/>
              <a:t>, Alexandrians, and those from Cilicia and Asia), disputing with Stephen.</a:t>
            </a:r>
          </a:p>
          <a:p>
            <a:r>
              <a:rPr lang="en-US" dirty="0"/>
              <a:t> 10 And they were not able to resist the wisdom and the Spirit by which he spoke.</a:t>
            </a:r>
          </a:p>
          <a:p>
            <a:endParaRPr lang="en-US" dirty="0"/>
          </a:p>
          <a:p>
            <a:r>
              <a:rPr lang="en-US" dirty="0"/>
              <a:t>From Jeff’s ppt—</a:t>
            </a:r>
          </a:p>
          <a:p>
            <a:pPr marL="463550" indent="-463550" eaLnBrk="1" hangingPunct="1">
              <a:buFont typeface="Wingdings" panose="05000000000000000000" pitchFamily="2" charset="2"/>
              <a:buChar char="§"/>
              <a:defRPr/>
            </a:pPr>
            <a:r>
              <a:rPr lang="en-US" altLang="en-US" sz="1400" b="0" dirty="0">
                <a:latin typeface="Calibri" panose="020F0502020204030204" pitchFamily="34" charset="0"/>
                <a:ea typeface="Calibri" panose="020F0502020204030204" pitchFamily="34" charset="0"/>
                <a:cs typeface="Calibri" panose="020F0502020204030204" pitchFamily="34" charset="0"/>
              </a:rPr>
              <a:t>Stephen’s description    </a:t>
            </a:r>
            <a:r>
              <a:rPr lang="en-US" altLang="en-US" sz="1400" b="0" dirty="0">
                <a:solidFill>
                  <a:srgbClr val="800000"/>
                </a:solidFill>
                <a:latin typeface="Calibri" panose="020F0502020204030204" pitchFamily="34" charset="0"/>
                <a:ea typeface="Calibri" panose="020F0502020204030204" pitchFamily="34" charset="0"/>
                <a:cs typeface="Calibri" panose="020F0502020204030204" pitchFamily="34" charset="0"/>
              </a:rPr>
              <a:t>vv. 5, 8</a:t>
            </a:r>
          </a:p>
          <a:p>
            <a:pPr marL="869950" lvl="1" indent="-412750" eaLnBrk="1" hangingPunct="1">
              <a:buFont typeface="Wingdings" panose="05000000000000000000" pitchFamily="2" charset="2"/>
              <a:buChar char="ü"/>
              <a:defRPr/>
            </a:pPr>
            <a:r>
              <a:rPr lang="en-US" altLang="en-US" sz="1400" b="0" dirty="0">
                <a:latin typeface="Calibri" panose="020F0502020204030204" pitchFamily="34" charset="0"/>
                <a:ea typeface="Calibri" panose="020F0502020204030204" pitchFamily="34" charset="0"/>
                <a:cs typeface="Calibri" panose="020F0502020204030204" pitchFamily="34" charset="0"/>
              </a:rPr>
              <a:t>Full of the Holy Spirit being a Spirit-led individual </a:t>
            </a:r>
            <a:r>
              <a:rPr lang="en-US" altLang="en-US" sz="1400" b="0" dirty="0">
                <a:solidFill>
                  <a:srgbClr val="800000"/>
                </a:solidFill>
                <a:latin typeface="Calibri" panose="020F0502020204030204" pitchFamily="34" charset="0"/>
                <a:ea typeface="Calibri" panose="020F0502020204030204" pitchFamily="34" charset="0"/>
                <a:cs typeface="Calibri" panose="020F0502020204030204" pitchFamily="34" charset="0"/>
              </a:rPr>
              <a:t>(1 Cor. 2:9-15)</a:t>
            </a:r>
            <a:r>
              <a:rPr lang="en-US" altLang="en-US" sz="1400" b="0" dirty="0">
                <a:latin typeface="Calibri" panose="020F0502020204030204" pitchFamily="34" charset="0"/>
                <a:ea typeface="Calibri" panose="020F0502020204030204" pitchFamily="34" charset="0"/>
                <a:cs typeface="Calibri" panose="020F0502020204030204" pitchFamily="34" charset="0"/>
              </a:rPr>
              <a:t>, or possessing the fruit of the Spirit </a:t>
            </a:r>
            <a:r>
              <a:rPr lang="en-US" altLang="en-US" sz="1400" b="0" dirty="0">
                <a:solidFill>
                  <a:srgbClr val="800000"/>
                </a:solidFill>
                <a:latin typeface="Calibri" panose="020F0502020204030204" pitchFamily="34" charset="0"/>
                <a:ea typeface="Calibri" panose="020F0502020204030204" pitchFamily="34" charset="0"/>
                <a:cs typeface="Calibri" panose="020F0502020204030204" pitchFamily="34" charset="0"/>
              </a:rPr>
              <a:t>(Gal 5:22-23)	</a:t>
            </a:r>
            <a:r>
              <a:rPr lang="en-US" altLang="en-US" sz="1400" b="0" dirty="0">
                <a:latin typeface="Calibri" panose="020F0502020204030204" pitchFamily="34" charset="0"/>
                <a:ea typeface="Calibri" panose="020F0502020204030204" pitchFamily="34" charset="0"/>
                <a:cs typeface="Calibri" panose="020F0502020204030204" pitchFamily="34" charset="0"/>
              </a:rPr>
              <a:t>		 </a:t>
            </a:r>
            <a:r>
              <a:rPr lang="en-US" altLang="en-US" sz="1400" b="0" i="1" dirty="0">
                <a:latin typeface="Calibri" panose="020F0502020204030204" pitchFamily="34" charset="0"/>
                <a:ea typeface="Calibri" panose="020F0502020204030204" pitchFamily="34" charset="0"/>
                <a:cs typeface="Calibri" panose="020F0502020204030204" pitchFamily="34" charset="0"/>
              </a:rPr>
              <a:t>[</a:t>
            </a:r>
            <a:r>
              <a:rPr lang="en-US" altLang="en-US" sz="1400" b="0" i="1" u="sng" dirty="0">
                <a:latin typeface="Calibri" panose="020F0502020204030204" pitchFamily="34" charset="0"/>
                <a:ea typeface="Calibri" panose="020F0502020204030204" pitchFamily="34" charset="0"/>
                <a:cs typeface="Calibri" panose="020F0502020204030204" pitchFamily="34" charset="0"/>
              </a:rPr>
              <a:t>not</a:t>
            </a:r>
            <a:r>
              <a:rPr lang="en-US" altLang="en-US" sz="1400" b="0" i="1" dirty="0">
                <a:latin typeface="Calibri" panose="020F0502020204030204" pitchFamily="34" charset="0"/>
                <a:ea typeface="Calibri" panose="020F0502020204030204" pitchFamily="34" charset="0"/>
                <a:cs typeface="Calibri" panose="020F0502020204030204" pitchFamily="34" charset="0"/>
              </a:rPr>
              <a:t> describing miraculous power; this description was given  </a:t>
            </a:r>
            <a:r>
              <a:rPr lang="en-US" altLang="en-US" sz="1400" b="0" i="1" u="sng" dirty="0">
                <a:latin typeface="Calibri" panose="020F0502020204030204" pitchFamily="34" charset="0"/>
                <a:ea typeface="Calibri" panose="020F0502020204030204" pitchFamily="34" charset="0"/>
                <a:cs typeface="Calibri" panose="020F0502020204030204" pitchFamily="34" charset="0"/>
              </a:rPr>
              <a:t>before</a:t>
            </a:r>
            <a:r>
              <a:rPr lang="en-US" altLang="en-US" sz="1400" b="0" i="1" dirty="0">
                <a:latin typeface="Calibri" panose="020F0502020204030204" pitchFamily="34" charset="0"/>
                <a:ea typeface="Calibri" panose="020F0502020204030204" pitchFamily="34" charset="0"/>
                <a:cs typeface="Calibri" panose="020F0502020204030204" pitchFamily="34" charset="0"/>
              </a:rPr>
              <a:t> the apostles laid their hands on him]</a:t>
            </a:r>
          </a:p>
          <a:p>
            <a:pPr marL="869950" lvl="1" indent="-412750" eaLnBrk="1" hangingPunct="1">
              <a:buFont typeface="Wingdings" panose="05000000000000000000" pitchFamily="2" charset="2"/>
              <a:buChar char="ü"/>
              <a:defRPr/>
            </a:pPr>
            <a:r>
              <a:rPr lang="en-US" altLang="en-US" sz="1400" b="0" dirty="0">
                <a:latin typeface="Calibri" panose="020F0502020204030204" pitchFamily="34" charset="0"/>
                <a:ea typeface="Calibri" panose="020F0502020204030204" pitchFamily="34" charset="0"/>
                <a:cs typeface="Calibri" panose="020F0502020204030204" pitchFamily="34" charset="0"/>
              </a:rPr>
              <a:t>Full of faith  a dedicated believer of Jesus Christ    </a:t>
            </a:r>
            <a:r>
              <a:rPr lang="en-US" altLang="en-US" sz="1400" b="0" dirty="0">
                <a:solidFill>
                  <a:srgbClr val="800000"/>
                </a:solidFill>
                <a:latin typeface="Calibri" panose="020F0502020204030204" pitchFamily="34" charset="0"/>
                <a:ea typeface="Calibri" panose="020F0502020204030204" pitchFamily="34" charset="0"/>
                <a:cs typeface="Calibri" panose="020F0502020204030204" pitchFamily="34" charset="0"/>
              </a:rPr>
              <a:t>Jn 8:24   Heb 11:6</a:t>
            </a:r>
          </a:p>
          <a:p>
            <a:pPr marL="869950" lvl="1" indent="-412750" eaLnBrk="1" hangingPunct="1">
              <a:buFont typeface="Wingdings" panose="05000000000000000000" pitchFamily="2" charset="2"/>
              <a:buChar char="ü"/>
              <a:defRPr/>
            </a:pPr>
            <a:r>
              <a:rPr lang="en-US" altLang="en-US" sz="1400" b="0" dirty="0">
                <a:latin typeface="Calibri" panose="020F0502020204030204" pitchFamily="34" charset="0"/>
                <a:ea typeface="Calibri" panose="020F0502020204030204" pitchFamily="34" charset="0"/>
                <a:cs typeface="Calibri" panose="020F0502020204030204" pitchFamily="34" charset="0"/>
              </a:rPr>
              <a:t>Full of grace   having God’s grace </a:t>
            </a:r>
            <a:r>
              <a:rPr lang="en-US" altLang="en-US" sz="1400" b="0" dirty="0">
                <a:solidFill>
                  <a:srgbClr val="800000"/>
                </a:solidFill>
                <a:latin typeface="Calibri" panose="020F0502020204030204" pitchFamily="34" charset="0"/>
                <a:ea typeface="Calibri" panose="020F0502020204030204" pitchFamily="34" charset="0"/>
                <a:cs typeface="Calibri" panose="020F0502020204030204" pitchFamily="34" charset="0"/>
              </a:rPr>
              <a:t>(Eph 2:8)</a:t>
            </a:r>
            <a:r>
              <a:rPr lang="en-US" altLang="en-US" sz="1400" b="0" dirty="0">
                <a:latin typeface="Calibri" panose="020F0502020204030204" pitchFamily="34" charset="0"/>
                <a:ea typeface="Calibri" panose="020F0502020204030204" pitchFamily="34" charset="0"/>
                <a:cs typeface="Calibri" panose="020F0502020204030204" pitchFamily="34" charset="0"/>
              </a:rPr>
              <a:t>, or graceful to others</a:t>
            </a:r>
          </a:p>
          <a:p>
            <a:pPr marL="869950" lvl="1" indent="-412750" eaLnBrk="1" hangingPunct="1">
              <a:buFont typeface="Wingdings" panose="05000000000000000000" pitchFamily="2" charset="2"/>
              <a:buChar char="ü"/>
              <a:defRPr/>
            </a:pPr>
            <a:r>
              <a:rPr lang="en-US" altLang="en-US" sz="1400" b="0" dirty="0">
                <a:latin typeface="Calibri" panose="020F0502020204030204" pitchFamily="34" charset="0"/>
                <a:ea typeface="Calibri" panose="020F0502020204030204" pitchFamily="34" charset="0"/>
                <a:cs typeface="Calibri" panose="020F0502020204030204" pitchFamily="34" charset="0"/>
              </a:rPr>
              <a:t>Full of power   miraculous ability to perform signs &amp; wonders  </a:t>
            </a:r>
            <a:r>
              <a:rPr lang="en-US" altLang="en-US" sz="1400" b="0" i="1" dirty="0">
                <a:latin typeface="Calibri" panose="020F0502020204030204" pitchFamily="34" charset="0"/>
                <a:ea typeface="Calibri" panose="020F0502020204030204" pitchFamily="34" charset="0"/>
                <a:cs typeface="Calibri" panose="020F0502020204030204" pitchFamily="34" charset="0"/>
              </a:rPr>
              <a:t>[connected to apostolic hands laid upon him]</a:t>
            </a:r>
          </a:p>
          <a:p>
            <a:endParaRPr lang="en-US" dirty="0"/>
          </a:p>
          <a:p>
            <a:r>
              <a:rPr lang="en-US" dirty="0"/>
              <a:t> It is certain that there was a large number of synagogues at Jerusalem. The common estimate is, that there were four hundred and eighty in the city.</a:t>
            </a:r>
          </a:p>
          <a:p>
            <a:endParaRPr lang="en-US" dirty="0"/>
          </a:p>
          <a:p>
            <a:r>
              <a:rPr lang="en-US" dirty="0"/>
              <a:t>[OR rather than freed slaves—Barnes] another and more probable opinion is, that they took their name from some place which they occupied. This opinion is more probable, from the fact that all the other persons mentioned here are named from the countries which they occupied. </a:t>
            </a:r>
            <a:r>
              <a:rPr lang="en-US" dirty="0" err="1"/>
              <a:t>Suidas</a:t>
            </a:r>
            <a:r>
              <a:rPr lang="en-US" dirty="0"/>
              <a:t> says that this is the name of a place.</a:t>
            </a:r>
          </a:p>
          <a:p>
            <a:endParaRPr lang="en-US" dirty="0"/>
          </a:p>
          <a:p>
            <a:r>
              <a:rPr lang="en-US" dirty="0"/>
              <a:t>Barnes—</a:t>
            </a:r>
          </a:p>
          <a:p>
            <a:r>
              <a:rPr lang="en-US" dirty="0"/>
              <a:t> The wisdom. This properly refers to his knowledge of the Scriptures; his skill in what the Jews esteemed to be wisdom--acquaintance with their sacred writings, opinions, etc. </a:t>
            </a:r>
          </a:p>
          <a:p>
            <a:r>
              <a:rPr lang="en-US" dirty="0"/>
              <a:t> </a:t>
            </a:r>
          </a:p>
          <a:p>
            <a:r>
              <a:rPr lang="en-US" dirty="0"/>
              <a:t>  And the spirit. This has been commonly understood of the Holy Spirit, by which, he was aided; but it rather means the energy, power, or </a:t>
            </a:r>
            <a:r>
              <a:rPr lang="en-US" dirty="0" err="1"/>
              <a:t>ardour</a:t>
            </a:r>
            <a:r>
              <a:rPr lang="en-US" dirty="0"/>
              <a:t> of Stephen. He evinced a spirit of zeal and sincerity which they could not withstand; which served, more than mere argument could have done, to convince them that he was right.</a:t>
            </a:r>
          </a:p>
          <a:p>
            <a:endParaRPr lang="en-US" dirty="0"/>
          </a:p>
          <a:p>
            <a:endParaRPr lang="en-US" dirty="0"/>
          </a:p>
        </p:txBody>
      </p:sp>
      <p:sp>
        <p:nvSpPr>
          <p:cNvPr id="4" name="Slide Number Placeholder 3"/>
          <p:cNvSpPr>
            <a:spLocks noGrp="1"/>
          </p:cNvSpPr>
          <p:nvPr>
            <p:ph type="sldNum" sz="quarter" idx="5"/>
          </p:nvPr>
        </p:nvSpPr>
        <p:spPr/>
        <p:txBody>
          <a:bodyPr/>
          <a:lstStyle/>
          <a:p>
            <a:fld id="{BE20C5B7-D44D-4068-A454-AC94AA12F1C0}" type="slidenum">
              <a:rPr lang="en-US" smtClean="0"/>
              <a:t>9</a:t>
            </a:fld>
            <a:endParaRPr lang="en-US"/>
          </a:p>
        </p:txBody>
      </p:sp>
    </p:spTree>
    <p:extLst>
      <p:ext uri="{BB962C8B-B14F-4D97-AF65-F5344CB8AC3E}">
        <p14:creationId xmlns:p14="http://schemas.microsoft.com/office/powerpoint/2010/main" val="413769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 6:11 Then they secretly induced men to say, "We have heard him speak blasphemous words against Moses and God."</a:t>
            </a:r>
          </a:p>
          <a:p>
            <a:r>
              <a:rPr lang="en-US" dirty="0"/>
              <a:t> 12 And they stirred up the people, the elders, and the scribes; and they came upon him, seized him, and brought him to the council.</a:t>
            </a:r>
          </a:p>
          <a:p>
            <a:endParaRPr lang="en-US" dirty="0"/>
          </a:p>
          <a:p>
            <a:r>
              <a:rPr lang="en-US" dirty="0" err="1"/>
              <a:t>WayneP</a:t>
            </a:r>
            <a:r>
              <a:rPr lang="en-US" dirty="0"/>
              <a:t>—</a:t>
            </a:r>
          </a:p>
          <a:p>
            <a:r>
              <a:rPr lang="en-US" sz="1200" kern="1200" dirty="0">
                <a:solidFill>
                  <a:schemeClr val="tx1"/>
                </a:solidFill>
                <a:effectLst/>
                <a:latin typeface="+mn-lt"/>
                <a:ea typeface="+mn-ea"/>
                <a:cs typeface="+mn-cs"/>
              </a:rPr>
              <a:t> The word </a:t>
            </a:r>
            <a:r>
              <a:rPr lang="en-US" sz="1200" i="1" kern="1200" dirty="0">
                <a:solidFill>
                  <a:schemeClr val="tx1"/>
                </a:solidFill>
                <a:effectLst/>
                <a:latin typeface="+mn-lt"/>
                <a:ea typeface="+mn-ea"/>
                <a:cs typeface="+mn-cs"/>
              </a:rPr>
              <a:t>bribed </a:t>
            </a:r>
            <a:r>
              <a:rPr lang="en-US" sz="1200" kern="1200" dirty="0">
                <a:solidFill>
                  <a:schemeClr val="tx1"/>
                </a:solidFill>
                <a:effectLst/>
                <a:latin typeface="+mn-lt"/>
                <a:ea typeface="+mn-ea"/>
                <a:cs typeface="+mn-cs"/>
              </a:rPr>
              <a:t>means that they were brought under their control with money. Compare the accusations made against Jesus (Matt. 26:65; Mark 2:7).   Why did they </a:t>
            </a:r>
            <a:r>
              <a:rPr lang="en-US" sz="1200" b="1" kern="1200" dirty="0">
                <a:solidFill>
                  <a:schemeClr val="tx1"/>
                </a:solidFill>
                <a:effectLst/>
                <a:latin typeface="+mn-lt"/>
                <a:ea typeface="+mn-ea"/>
                <a:cs typeface="+mn-cs"/>
              </a:rPr>
              <a:t>fabricate this accusation</a:t>
            </a:r>
            <a:r>
              <a:rPr lang="en-US" sz="1200" kern="1200" dirty="0">
                <a:solidFill>
                  <a:schemeClr val="tx1"/>
                </a:solidFill>
                <a:effectLst/>
                <a:latin typeface="+mn-lt"/>
                <a:ea typeface="+mn-ea"/>
                <a:cs typeface="+mn-cs"/>
              </a:rPr>
              <a:t>? Because they were determined to kill Stephen and the law said, "Whoever blasphemes the name of the Lord must be put to death; the whole congregation will stone him." —Lev. 24:16; Deut. 13:6-10) Thus begins the process leading to Stephen's death.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Coffman—</a:t>
            </a:r>
          </a:p>
          <a:p>
            <a:r>
              <a:rPr lang="en-US" sz="1200" b="1" i="0" u="none" strike="noStrike" kern="1200" baseline="0" dirty="0">
                <a:solidFill>
                  <a:schemeClr val="tx1"/>
                </a:solidFill>
                <a:latin typeface="+mn-lt"/>
                <a:ea typeface="+mn-ea"/>
                <a:cs typeface="+mn-cs"/>
              </a:rPr>
              <a:t>They suborned men ... </a:t>
            </a:r>
            <a:r>
              <a:rPr lang="en-US" sz="1200" b="0" i="0" u="none" strike="noStrike" kern="1200" baseline="0" dirty="0">
                <a:solidFill>
                  <a:schemeClr val="tx1"/>
                </a:solidFill>
                <a:latin typeface="+mn-lt"/>
                <a:ea typeface="+mn-ea"/>
                <a:cs typeface="+mn-cs"/>
              </a:rPr>
              <a:t>Men do not need to be bribed to tell the truth; and the Pharisees' money in view in this verse is proof enough that the testimony procured by it was false; but such is the mystery of evil that in every generation there must be champions of every lie Satan ever invented.</a:t>
            </a: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Google-</a:t>
            </a:r>
          </a:p>
          <a:p>
            <a:r>
              <a:rPr lang="en-US" sz="1200" b="0" i="0" kern="1200" dirty="0">
                <a:solidFill>
                  <a:schemeClr val="tx1"/>
                </a:solidFill>
                <a:effectLst/>
                <a:latin typeface="+mn-lt"/>
                <a:ea typeface="+mn-ea"/>
                <a:cs typeface="+mn-cs"/>
              </a:rPr>
              <a:t>In a biblical context, to be suborned means to be secretly instigated, bribed, or induced to commit an unlawful act or give false testimony, often to deceive others or to accuse someone unjustly. The term originates from Latin, meaning to "furnish secretly" and is linked to concepts of collusion, bribery, and false witness, which are condemned throughout the Bible. A key example is King Ahab's wife, Jezebel, suborning false witnesses to falsely accuse Naboth of blasphemy and have him stoned to death.</a:t>
            </a:r>
            <a:br>
              <a:rPr lang="en-US" dirty="0"/>
            </a:br>
            <a:r>
              <a:rPr lang="en-US" sz="1200" b="0" i="0" kern="1200" dirty="0">
                <a:solidFill>
                  <a:schemeClr val="tx1"/>
                </a:solidFill>
                <a:effectLst/>
                <a:latin typeface="+mn-lt"/>
                <a:ea typeface="+mn-ea"/>
                <a:cs typeface="+mn-cs"/>
              </a:rPr>
              <a:t>Understanding "Suborn" in a Biblical Context</a:t>
            </a:r>
            <a:br>
              <a:rPr lang="en-US" dirty="0"/>
            </a:br>
            <a:r>
              <a:rPr lang="en-US" sz="1200" b="0" i="0" kern="1200" dirty="0">
                <a:solidFill>
                  <a:schemeClr val="tx1"/>
                </a:solidFill>
                <a:effectLst/>
                <a:latin typeface="+mn-lt"/>
                <a:ea typeface="+mn-ea"/>
                <a:cs typeface="+mn-cs"/>
              </a:rPr>
              <a:t>Secrecy and Deceit:</a:t>
            </a:r>
            <a:br>
              <a:rPr lang="en-US" dirty="0"/>
            </a:br>
            <a:r>
              <a:rPr lang="en-US" sz="1200" b="0" i="0" kern="1200" dirty="0">
                <a:solidFill>
                  <a:schemeClr val="tx1"/>
                </a:solidFill>
                <a:effectLst/>
                <a:latin typeface="+mn-lt"/>
                <a:ea typeface="+mn-ea"/>
                <a:cs typeface="+mn-cs"/>
              </a:rPr>
              <a:t>The core idea of suborning involves a hidden, underhanded approach to incite someone to do wrong.</a:t>
            </a:r>
            <a:br>
              <a:rPr lang="en-US" dirty="0"/>
            </a:br>
            <a:r>
              <a:rPr lang="en-US" sz="1200" b="0" i="0" kern="1200" dirty="0">
                <a:solidFill>
                  <a:schemeClr val="tx1"/>
                </a:solidFill>
                <a:effectLst/>
                <a:latin typeface="+mn-lt"/>
                <a:ea typeface="+mn-ea"/>
                <a:cs typeface="+mn-cs"/>
              </a:rPr>
              <a:t>Inducing Falsehood:</a:t>
            </a:r>
            <a:br>
              <a:rPr lang="en-US" dirty="0"/>
            </a:br>
            <a:r>
              <a:rPr lang="en-US" sz="1200" b="0" i="0" kern="1200" dirty="0">
                <a:solidFill>
                  <a:schemeClr val="tx1"/>
                </a:solidFill>
                <a:effectLst/>
                <a:latin typeface="+mn-lt"/>
                <a:ea typeface="+mn-ea"/>
                <a:cs typeface="+mn-cs"/>
              </a:rPr>
              <a:t>It specifically refers to persuading someone to provide dishonest information, often in a legal or judicial setting.</a:t>
            </a:r>
            <a:br>
              <a:rPr lang="en-US" dirty="0"/>
            </a:br>
            <a:r>
              <a:rPr lang="en-US" sz="1200" b="0" i="0" kern="1200" dirty="0">
                <a:solidFill>
                  <a:schemeClr val="tx1"/>
                </a:solidFill>
                <a:effectLst/>
                <a:latin typeface="+mn-lt"/>
                <a:ea typeface="+mn-ea"/>
                <a:cs typeface="+mn-cs"/>
              </a:rPr>
              <a:t>Perjury:</a:t>
            </a:r>
            <a:br>
              <a:rPr lang="en-US" dirty="0"/>
            </a:br>
            <a:r>
              <a:rPr lang="en-US" sz="1200" b="0" i="0" kern="1200" dirty="0">
                <a:solidFill>
                  <a:schemeClr val="tx1"/>
                </a:solidFill>
                <a:effectLst/>
                <a:latin typeface="+mn-lt"/>
                <a:ea typeface="+mn-ea"/>
                <a:cs typeface="+mn-cs"/>
              </a:rPr>
              <a:t>A common and severe form of suborning involves bribing or pressuring someone to take a false oath, a crime known as perjury.</a:t>
            </a:r>
            <a:br>
              <a:rPr lang="en-US" dirty="0"/>
            </a:br>
            <a:r>
              <a:rPr lang="en-US" sz="1200" b="0" i="0" kern="1200" dirty="0">
                <a:solidFill>
                  <a:schemeClr val="tx1"/>
                </a:solidFill>
                <a:effectLst/>
                <a:latin typeface="+mn-lt"/>
                <a:ea typeface="+mn-ea"/>
                <a:cs typeface="+mn-cs"/>
              </a:rPr>
              <a:t>Unlawful Actions:</a:t>
            </a:r>
            <a:br>
              <a:rPr lang="en-US" dirty="0"/>
            </a:br>
            <a:r>
              <a:rPr lang="en-US" sz="1200" b="0" i="0" kern="1200" dirty="0">
                <a:solidFill>
                  <a:schemeClr val="tx1"/>
                </a:solidFill>
                <a:effectLst/>
                <a:latin typeface="+mn-lt"/>
                <a:ea typeface="+mn-ea"/>
                <a:cs typeface="+mn-cs"/>
              </a:rPr>
              <a:t>Beyond false oaths, the term can also refer to being secretly encouraged to commit any criminal or wicked deed.  </a:t>
            </a:r>
          </a:p>
          <a:p>
            <a:endParaRPr lang="en-US" sz="1200" kern="1200" dirty="0">
              <a:solidFill>
                <a:schemeClr val="tx1"/>
              </a:solidFill>
              <a:effectLst/>
              <a:latin typeface="+mn-lt"/>
              <a:ea typeface="+mn-ea"/>
              <a:cs typeface="+mn-cs"/>
            </a:endParaRPr>
          </a:p>
          <a:p>
            <a:r>
              <a:rPr lang="en-US" dirty="0"/>
              <a:t>Coffman—</a:t>
            </a:r>
          </a:p>
          <a:p>
            <a:r>
              <a:rPr lang="en-US" sz="1200" b="0" i="0" u="none" strike="noStrike" kern="1200" baseline="0" dirty="0">
                <a:solidFill>
                  <a:schemeClr val="tx1"/>
                </a:solidFill>
                <a:latin typeface="+mn-lt"/>
                <a:ea typeface="+mn-ea"/>
                <a:cs typeface="+mn-cs"/>
              </a:rPr>
              <a:t>On the face of it, the lying charge that Stephen had blasphemed either God or Moses was unsupported by any fact whatever. As De Welt expressed it: "The accusation was nothing but a black lie"; and we might add that the falsity of the charges was matched by the deceit of the suborned witnesses pretending to have "heard" Stephen say things, despite the probability that they had "heard" nothing at all, but were told what to say by the paymasters procuring the perjury. By definition, "suborned witnesses" are "false witnesses.“</a:t>
            </a:r>
          </a:p>
          <a:p>
            <a:endParaRPr lang="en-US" dirty="0"/>
          </a:p>
        </p:txBody>
      </p:sp>
      <p:sp>
        <p:nvSpPr>
          <p:cNvPr id="4" name="Slide Number Placeholder 3"/>
          <p:cNvSpPr>
            <a:spLocks noGrp="1"/>
          </p:cNvSpPr>
          <p:nvPr>
            <p:ph type="sldNum" sz="quarter" idx="5"/>
          </p:nvPr>
        </p:nvSpPr>
        <p:spPr/>
        <p:txBody>
          <a:bodyPr/>
          <a:lstStyle/>
          <a:p>
            <a:fld id="{BE20C5B7-D44D-4068-A454-AC94AA12F1C0}" type="slidenum">
              <a:rPr lang="en-US" smtClean="0"/>
              <a:t>10</a:t>
            </a:fld>
            <a:endParaRPr lang="en-US"/>
          </a:p>
        </p:txBody>
      </p:sp>
    </p:spTree>
    <p:extLst>
      <p:ext uri="{BB962C8B-B14F-4D97-AF65-F5344CB8AC3E}">
        <p14:creationId xmlns:p14="http://schemas.microsoft.com/office/powerpoint/2010/main" val="2912937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475F23-759C-453C-9FAD-4DC3DF048D0F}"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EA6AE-21C4-482A-9A42-C3D733D64295}" type="slidenum">
              <a:rPr lang="en-US" smtClean="0"/>
              <a:t>‹#›</a:t>
            </a:fld>
            <a:endParaRPr lang="en-US"/>
          </a:p>
        </p:txBody>
      </p:sp>
    </p:spTree>
    <p:extLst>
      <p:ext uri="{BB962C8B-B14F-4D97-AF65-F5344CB8AC3E}">
        <p14:creationId xmlns:p14="http://schemas.microsoft.com/office/powerpoint/2010/main" val="518052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75F23-759C-453C-9FAD-4DC3DF048D0F}"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EA6AE-21C4-482A-9A42-C3D733D64295}" type="slidenum">
              <a:rPr lang="en-US" smtClean="0"/>
              <a:t>‹#›</a:t>
            </a:fld>
            <a:endParaRPr lang="en-US"/>
          </a:p>
        </p:txBody>
      </p:sp>
    </p:spTree>
    <p:extLst>
      <p:ext uri="{BB962C8B-B14F-4D97-AF65-F5344CB8AC3E}">
        <p14:creationId xmlns:p14="http://schemas.microsoft.com/office/powerpoint/2010/main" val="1812247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75F23-759C-453C-9FAD-4DC3DF048D0F}"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EA6AE-21C4-482A-9A42-C3D733D64295}" type="slidenum">
              <a:rPr lang="en-US" smtClean="0"/>
              <a:t>‹#›</a:t>
            </a:fld>
            <a:endParaRPr lang="en-US"/>
          </a:p>
        </p:txBody>
      </p:sp>
    </p:spTree>
    <p:extLst>
      <p:ext uri="{BB962C8B-B14F-4D97-AF65-F5344CB8AC3E}">
        <p14:creationId xmlns:p14="http://schemas.microsoft.com/office/powerpoint/2010/main" val="2485363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8997299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75F23-759C-453C-9FAD-4DC3DF048D0F}"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EA6AE-21C4-482A-9A42-C3D733D64295}" type="slidenum">
              <a:rPr lang="en-US" smtClean="0"/>
              <a:t>‹#›</a:t>
            </a:fld>
            <a:endParaRPr lang="en-US"/>
          </a:p>
        </p:txBody>
      </p:sp>
    </p:spTree>
    <p:extLst>
      <p:ext uri="{BB962C8B-B14F-4D97-AF65-F5344CB8AC3E}">
        <p14:creationId xmlns:p14="http://schemas.microsoft.com/office/powerpoint/2010/main" val="653783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475F23-759C-453C-9FAD-4DC3DF048D0F}" type="datetimeFigureOut">
              <a:rPr lang="en-US" smtClean="0"/>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EA6AE-21C4-482A-9A42-C3D733D64295}" type="slidenum">
              <a:rPr lang="en-US" smtClean="0"/>
              <a:t>‹#›</a:t>
            </a:fld>
            <a:endParaRPr lang="en-US"/>
          </a:p>
        </p:txBody>
      </p:sp>
    </p:spTree>
    <p:extLst>
      <p:ext uri="{BB962C8B-B14F-4D97-AF65-F5344CB8AC3E}">
        <p14:creationId xmlns:p14="http://schemas.microsoft.com/office/powerpoint/2010/main" val="3280352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475F23-759C-453C-9FAD-4DC3DF048D0F}" type="datetimeFigureOut">
              <a:rPr lang="en-US" smtClean="0"/>
              <a:t>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1EA6AE-21C4-482A-9A42-C3D733D64295}" type="slidenum">
              <a:rPr lang="en-US" smtClean="0"/>
              <a:t>‹#›</a:t>
            </a:fld>
            <a:endParaRPr lang="en-US"/>
          </a:p>
        </p:txBody>
      </p:sp>
    </p:spTree>
    <p:extLst>
      <p:ext uri="{BB962C8B-B14F-4D97-AF65-F5344CB8AC3E}">
        <p14:creationId xmlns:p14="http://schemas.microsoft.com/office/powerpoint/2010/main" val="3550178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475F23-759C-453C-9FAD-4DC3DF048D0F}" type="datetimeFigureOut">
              <a:rPr lang="en-US" smtClean="0"/>
              <a:t>9/6/2025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1EA6AE-21C4-482A-9A42-C3D733D64295}" type="slidenum">
              <a:rPr lang="en-US" smtClean="0"/>
              <a:t>‹#›</a:t>
            </a:fld>
            <a:endParaRPr lang="en-US"/>
          </a:p>
        </p:txBody>
      </p:sp>
    </p:spTree>
    <p:extLst>
      <p:ext uri="{BB962C8B-B14F-4D97-AF65-F5344CB8AC3E}">
        <p14:creationId xmlns:p14="http://schemas.microsoft.com/office/powerpoint/2010/main" val="1403254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475F23-759C-453C-9FAD-4DC3DF048D0F}" type="datetimeFigureOut">
              <a:rPr lang="en-US" smtClean="0"/>
              <a:t>9/6/2025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1EA6AE-21C4-482A-9A42-C3D733D64295}" type="slidenum">
              <a:rPr lang="en-US" smtClean="0"/>
              <a:t>‹#›</a:t>
            </a:fld>
            <a:endParaRPr lang="en-US"/>
          </a:p>
        </p:txBody>
      </p:sp>
    </p:spTree>
    <p:extLst>
      <p:ext uri="{BB962C8B-B14F-4D97-AF65-F5344CB8AC3E}">
        <p14:creationId xmlns:p14="http://schemas.microsoft.com/office/powerpoint/2010/main" val="4039932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475F23-759C-453C-9FAD-4DC3DF048D0F}" type="datetimeFigureOut">
              <a:rPr lang="en-US" smtClean="0"/>
              <a:t>9/6/2025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1EA6AE-21C4-482A-9A42-C3D733D64295}" type="slidenum">
              <a:rPr lang="en-US" smtClean="0"/>
              <a:t>‹#›</a:t>
            </a:fld>
            <a:endParaRPr lang="en-US"/>
          </a:p>
        </p:txBody>
      </p:sp>
    </p:spTree>
    <p:extLst>
      <p:ext uri="{BB962C8B-B14F-4D97-AF65-F5344CB8AC3E}">
        <p14:creationId xmlns:p14="http://schemas.microsoft.com/office/powerpoint/2010/main" val="164280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475F23-759C-453C-9FAD-4DC3DF048D0F}" type="datetimeFigureOut">
              <a:rPr lang="en-US" smtClean="0"/>
              <a:t>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1EA6AE-21C4-482A-9A42-C3D733D64295}" type="slidenum">
              <a:rPr lang="en-US" smtClean="0"/>
              <a:t>‹#›</a:t>
            </a:fld>
            <a:endParaRPr lang="en-US"/>
          </a:p>
        </p:txBody>
      </p:sp>
    </p:spTree>
    <p:extLst>
      <p:ext uri="{BB962C8B-B14F-4D97-AF65-F5344CB8AC3E}">
        <p14:creationId xmlns:p14="http://schemas.microsoft.com/office/powerpoint/2010/main" val="2842295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475F23-759C-453C-9FAD-4DC3DF048D0F}" type="datetimeFigureOut">
              <a:rPr lang="en-US" smtClean="0"/>
              <a:t>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1EA6AE-21C4-482A-9A42-C3D733D64295}" type="slidenum">
              <a:rPr lang="en-US" smtClean="0"/>
              <a:t>‹#›</a:t>
            </a:fld>
            <a:endParaRPr lang="en-US"/>
          </a:p>
        </p:txBody>
      </p:sp>
    </p:spTree>
    <p:extLst>
      <p:ext uri="{BB962C8B-B14F-4D97-AF65-F5344CB8AC3E}">
        <p14:creationId xmlns:p14="http://schemas.microsoft.com/office/powerpoint/2010/main" val="582256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F475F23-759C-453C-9FAD-4DC3DF048D0F}" type="datetimeFigureOut">
              <a:rPr lang="en-US" smtClean="0"/>
              <a:t>9/6/2025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A1EA6AE-21C4-482A-9A42-C3D733D64295}" type="slidenum">
              <a:rPr lang="en-US" smtClean="0"/>
              <a:t>‹#›</a:t>
            </a:fld>
            <a:endParaRPr lang="en-US"/>
          </a:p>
        </p:txBody>
      </p:sp>
    </p:spTree>
    <p:extLst>
      <p:ext uri="{BB962C8B-B14F-4D97-AF65-F5344CB8AC3E}">
        <p14:creationId xmlns:p14="http://schemas.microsoft.com/office/powerpoint/2010/main" val="3110707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92074"/>
            <a:ext cx="8229600" cy="1508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679317530"/>
      </p:ext>
    </p:extLst>
  </p:cSld>
  <p:clrMap bg1="lt1" tx1="dk1" bg2="lt2" tx2="dk2" accent1="accent1" accent2="accent2" accent3="accent3" accent4="accent4" accent5="accent5" accent6="accent6" hlink="hlink" folHlink="folHlink"/>
  <p:sldLayoutIdLst>
    <p:sldLayoutId id="2147483673"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 name="Title 3"/>
          <p:cNvSpPr txBox="1">
            <a:spLocks noGrp="1"/>
          </p:cNvSpPr>
          <p:nvPr>
            <p:ph type="title" idx="4294967295"/>
          </p:nvPr>
        </p:nvSpPr>
        <p:spPr>
          <a:xfrm>
            <a:off x="457200" y="274638"/>
            <a:ext cx="8229600" cy="1143001"/>
          </a:xfrm>
          <a:prstGeom prst="rect">
            <a:avLst/>
          </a:prstGeom>
        </p:spPr>
        <p:txBody>
          <a:bodyPr/>
          <a:lstStyle>
            <a:lvl1pPr>
              <a:defRPr>
                <a:solidFill>
                  <a:srgbClr val="FFFFFF"/>
                </a:solidFill>
              </a:defRPr>
            </a:lvl1pPr>
          </a:lstStyle>
          <a:p>
            <a:r>
              <a:t>Slide Title</a:t>
            </a:r>
          </a:p>
        </p:txBody>
      </p:sp>
      <p:pic>
        <p:nvPicPr>
          <p:cNvPr id="21" name="HymnSlide" descr="HymnSlide"/>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22" name="HymnText"/>
          <p:cNvSpPr txBox="1"/>
          <p:nvPr/>
        </p:nvSpPr>
        <p:spPr>
          <a:xfrm>
            <a:off x="198119" y="6400799"/>
            <a:ext cx="8747762"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a:solidFill>
                  <a:srgbClr val="FFFFFF"/>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 name="HymnText"/>
          <p:cNvSpPr txBox="1"/>
          <p:nvPr/>
        </p:nvSpPr>
        <p:spPr>
          <a:xfrm>
            <a:off x="1393370" y="5215430"/>
            <a:ext cx="1504407"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defRPr sz="7200" b="1">
                <a:solidFill>
                  <a:srgbClr val="FFFFFF"/>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2000" b="1" i="0" u="none" strike="noStrike" kern="0" cap="none" spc="0" normalizeH="0" baseline="0" noProof="0" dirty="0">
                <a:ln>
                  <a:noFill/>
                </a:ln>
                <a:solidFill>
                  <a:srgbClr val="FFFFFF"/>
                </a:solidFill>
                <a:effectLst/>
                <a:uLnTx/>
                <a:uFillTx/>
                <a:latin typeface="Calibri"/>
                <a:ea typeface="Calibri"/>
                <a:cs typeface="Calibri"/>
                <a:sym typeface="Calibri"/>
              </a:rPr>
              <a: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rcRect/>
          <a:stretch>
            <a:fillRect l="-6000" r="-6000"/>
          </a:stretch>
        </a:blipFill>
        <a:effectLst/>
      </p:bgPr>
    </p:bg>
    <p:spTree>
      <p:nvGrpSpPr>
        <p:cNvPr id="1" name="">
          <a:extLst>
            <a:ext uri="{FF2B5EF4-FFF2-40B4-BE49-F238E27FC236}">
              <a16:creationId xmlns:a16="http://schemas.microsoft.com/office/drawing/2014/main" id="{AA57DE8A-D44C-A023-2CD1-FE9B6E78BF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D158C7-A5DF-DABB-760C-FB7893CF3DE7}"/>
              </a:ext>
            </a:extLst>
          </p:cNvPr>
          <p:cNvSpPr>
            <a:spLocks noGrp="1"/>
          </p:cNvSpPr>
          <p:nvPr>
            <p:ph type="title"/>
          </p:nvPr>
        </p:nvSpPr>
        <p:spPr/>
        <p:txBody>
          <a:bodyPr/>
          <a:lstStyle/>
          <a:p>
            <a:r>
              <a:rPr lang="en-US" dirty="0"/>
              <a:t>Secretly instigated men (ESV)	</a:t>
            </a:r>
          </a:p>
        </p:txBody>
      </p:sp>
      <p:sp>
        <p:nvSpPr>
          <p:cNvPr id="3" name="Content Placeholder 2">
            <a:extLst>
              <a:ext uri="{FF2B5EF4-FFF2-40B4-BE49-F238E27FC236}">
                <a16:creationId xmlns:a16="http://schemas.microsoft.com/office/drawing/2014/main" id="{2C6A855F-E09B-ADF1-36D0-851344015FD8}"/>
              </a:ext>
            </a:extLst>
          </p:cNvPr>
          <p:cNvSpPr>
            <a:spLocks noGrp="1"/>
          </p:cNvSpPr>
          <p:nvPr>
            <p:ph idx="1"/>
          </p:nvPr>
        </p:nvSpPr>
        <p:spPr/>
        <p:txBody>
          <a:bodyPr/>
          <a:lstStyle/>
          <a:p>
            <a:r>
              <a:rPr lang="en-US" sz="3200" dirty="0"/>
              <a:t>Secretly induced (NKJV)</a:t>
            </a:r>
          </a:p>
          <a:p>
            <a:r>
              <a:rPr lang="en-US" sz="3200" dirty="0"/>
              <a:t>Suborned men (KJV)</a:t>
            </a:r>
          </a:p>
          <a:p>
            <a:r>
              <a:rPr lang="en-US" sz="3200" dirty="0"/>
              <a:t>Spanish translates to “bribed”</a:t>
            </a:r>
          </a:p>
          <a:p>
            <a:r>
              <a:rPr lang="en-US" sz="3200" dirty="0"/>
              <a:t>Blasphemous words against Moses and God</a:t>
            </a:r>
          </a:p>
          <a:p>
            <a:r>
              <a:rPr lang="en-US" sz="3200" dirty="0"/>
              <a:t>Stirred up people</a:t>
            </a:r>
          </a:p>
          <a:p>
            <a:r>
              <a:rPr lang="en-US" sz="3200" dirty="0"/>
              <a:t>Brought Stephen to the council</a:t>
            </a:r>
          </a:p>
          <a:p>
            <a:endParaRPr lang="en-US" dirty="0"/>
          </a:p>
          <a:p>
            <a:endParaRPr lang="en-US" dirty="0"/>
          </a:p>
          <a:p>
            <a:endParaRPr lang="en-US" dirty="0"/>
          </a:p>
        </p:txBody>
      </p:sp>
    </p:spTree>
    <p:extLst>
      <p:ext uri="{BB962C8B-B14F-4D97-AF65-F5344CB8AC3E}">
        <p14:creationId xmlns:p14="http://schemas.microsoft.com/office/powerpoint/2010/main" val="354471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rcRect/>
          <a:stretch>
            <a:fillRect l="-6000" r="-6000"/>
          </a:stretch>
        </a:blipFill>
        <a:effectLst/>
      </p:bgPr>
    </p:bg>
    <p:spTree>
      <p:nvGrpSpPr>
        <p:cNvPr id="1" name="">
          <a:extLst>
            <a:ext uri="{FF2B5EF4-FFF2-40B4-BE49-F238E27FC236}">
              <a16:creationId xmlns:a16="http://schemas.microsoft.com/office/drawing/2014/main" id="{5DD180D5-4B61-99D7-4DF2-5A3484167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3961B-B1DD-69AC-C147-2A74306D32CF}"/>
              </a:ext>
            </a:extLst>
          </p:cNvPr>
          <p:cNvSpPr>
            <a:spLocks noGrp="1"/>
          </p:cNvSpPr>
          <p:nvPr>
            <p:ph type="title"/>
          </p:nvPr>
        </p:nvSpPr>
        <p:spPr/>
        <p:txBody>
          <a:bodyPr/>
          <a:lstStyle/>
          <a:p>
            <a:r>
              <a:rPr lang="en-US" dirty="0"/>
              <a:t>Stephen is accused</a:t>
            </a:r>
          </a:p>
        </p:txBody>
      </p:sp>
      <p:sp>
        <p:nvSpPr>
          <p:cNvPr id="3" name="Content Placeholder 2">
            <a:extLst>
              <a:ext uri="{FF2B5EF4-FFF2-40B4-BE49-F238E27FC236}">
                <a16:creationId xmlns:a16="http://schemas.microsoft.com/office/drawing/2014/main" id="{71500B9C-91A1-CCAE-0112-BDA615F603E7}"/>
              </a:ext>
            </a:extLst>
          </p:cNvPr>
          <p:cNvSpPr>
            <a:spLocks noGrp="1"/>
          </p:cNvSpPr>
          <p:nvPr>
            <p:ph idx="1"/>
          </p:nvPr>
        </p:nvSpPr>
        <p:spPr/>
        <p:txBody>
          <a:bodyPr>
            <a:normAutofit/>
          </a:bodyPr>
          <a:lstStyle/>
          <a:p>
            <a:r>
              <a:rPr lang="en-US" sz="3200" dirty="0"/>
              <a:t>False witnesses</a:t>
            </a:r>
          </a:p>
          <a:p>
            <a:r>
              <a:rPr lang="en-US" sz="3200" dirty="0"/>
              <a:t>We have heard him say…</a:t>
            </a:r>
          </a:p>
          <a:p>
            <a:r>
              <a:rPr lang="en-US" sz="3200" dirty="0"/>
              <a:t>Jesus vs Moses</a:t>
            </a:r>
          </a:p>
          <a:p>
            <a:r>
              <a:rPr lang="en-US" sz="3200" dirty="0"/>
              <a:t>They saw his face as the face of an angel</a:t>
            </a:r>
          </a:p>
        </p:txBody>
      </p:sp>
    </p:spTree>
    <p:extLst>
      <p:ext uri="{BB962C8B-B14F-4D97-AF65-F5344CB8AC3E}">
        <p14:creationId xmlns:p14="http://schemas.microsoft.com/office/powerpoint/2010/main" val="169315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 name="Title 3"/>
          <p:cNvSpPr txBox="1">
            <a:spLocks noGrp="1"/>
          </p:cNvSpPr>
          <p:nvPr>
            <p:ph type="title" idx="4294967295"/>
          </p:nvPr>
        </p:nvSpPr>
        <p:spPr>
          <a:xfrm>
            <a:off x="457200" y="274638"/>
            <a:ext cx="8229600" cy="1143001"/>
          </a:xfrm>
          <a:prstGeom prst="rect">
            <a:avLst/>
          </a:prstGeom>
        </p:spPr>
        <p:txBody>
          <a:bodyPr/>
          <a:lstStyle>
            <a:lvl1pPr>
              <a:defRPr>
                <a:solidFill>
                  <a:srgbClr val="FFFFFF"/>
                </a:solidFill>
              </a:defRPr>
            </a:lvl1pPr>
          </a:lstStyle>
          <a:p>
            <a:r>
              <a:t>Slide Title</a:t>
            </a:r>
          </a:p>
        </p:txBody>
      </p:sp>
      <p:pic>
        <p:nvPicPr>
          <p:cNvPr id="21" name="HymnSlide" descr="HymnSlide"/>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22" name="HymnText"/>
          <p:cNvSpPr txBox="1"/>
          <p:nvPr/>
        </p:nvSpPr>
        <p:spPr>
          <a:xfrm>
            <a:off x="198119" y="6400799"/>
            <a:ext cx="8747762"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a:solidFill>
                  <a:srgbClr val="FFFFFF"/>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 name="HymnText"/>
          <p:cNvSpPr txBox="1"/>
          <p:nvPr/>
        </p:nvSpPr>
        <p:spPr>
          <a:xfrm>
            <a:off x="1393370" y="5215430"/>
            <a:ext cx="1504407"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defRPr sz="7200" b="1">
                <a:solidFill>
                  <a:srgbClr val="FFFFFF"/>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2000" b="1" i="0" u="none" strike="noStrike" kern="0" cap="none" spc="0" normalizeH="0" baseline="0" noProof="0" dirty="0">
                <a:ln>
                  <a:noFill/>
                </a:ln>
                <a:solidFill>
                  <a:srgbClr val="FFFFFF"/>
                </a:solidFill>
                <a:effectLst/>
                <a:uLnTx/>
                <a:uFillTx/>
                <a:latin typeface="Calibri"/>
                <a:ea typeface="Calibri"/>
                <a:cs typeface="Calibri"/>
                <a:sym typeface="Calibri"/>
              </a:rPr>
              <a: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6000" r="-6000"/>
          </a:stretch>
        </a:blipFill>
        <a:effectLst/>
      </p:bgPr>
    </p:bg>
    <p:spTree>
      <p:nvGrpSpPr>
        <p:cNvPr id="1" name="">
          <a:extLst>
            <a:ext uri="{FF2B5EF4-FFF2-40B4-BE49-F238E27FC236}">
              <a16:creationId xmlns:a16="http://schemas.microsoft.com/office/drawing/2014/main" id="{D84288AA-FDE0-82A2-7308-45E89537F9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C89934-BA8D-0C97-5A90-4303A649F8A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5054E9-C9DA-550B-E7FA-81FFF61B9CC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38101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6000" r="-6000"/>
          </a:stretch>
        </a:blipFill>
        <a:effectLst/>
      </p:bgPr>
    </p:bg>
    <p:spTree>
      <p:nvGrpSpPr>
        <p:cNvPr id="1" name="">
          <a:extLst>
            <a:ext uri="{FF2B5EF4-FFF2-40B4-BE49-F238E27FC236}">
              <a16:creationId xmlns:a16="http://schemas.microsoft.com/office/drawing/2014/main" id="{CA664241-713B-B399-54E6-E4ADAC0392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52D799-A17D-246D-FF21-FB5EA329E33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F082D1-056B-9E76-2E5E-77C41EE25E6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95896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20195-B3DE-D4B7-DD73-248388D7FE5F}"/>
              </a:ext>
            </a:extLst>
          </p:cNvPr>
          <p:cNvSpPr>
            <a:spLocks noGrp="1"/>
          </p:cNvSpPr>
          <p:nvPr>
            <p:ph type="ctrTitle"/>
          </p:nvPr>
        </p:nvSpPr>
        <p:spPr/>
        <p:txBody>
          <a:bodyPr>
            <a:normAutofit/>
          </a:bodyPr>
          <a:lstStyle/>
          <a:p>
            <a:r>
              <a:rPr lang="en-US" sz="8800" dirty="0">
                <a:solidFill>
                  <a:schemeClr val="bg1"/>
                </a:solidFill>
              </a:rPr>
              <a:t>Acts, part 1</a:t>
            </a:r>
          </a:p>
        </p:txBody>
      </p:sp>
      <p:sp>
        <p:nvSpPr>
          <p:cNvPr id="3" name="Subtitle 2">
            <a:extLst>
              <a:ext uri="{FF2B5EF4-FFF2-40B4-BE49-F238E27FC236}">
                <a16:creationId xmlns:a16="http://schemas.microsoft.com/office/drawing/2014/main" id="{EB8E1DC7-DF40-A067-0292-79DE5F8956B0}"/>
              </a:ext>
            </a:extLst>
          </p:cNvPr>
          <p:cNvSpPr>
            <a:spLocks noGrp="1"/>
          </p:cNvSpPr>
          <p:nvPr>
            <p:ph type="subTitle" idx="1"/>
          </p:nvPr>
        </p:nvSpPr>
        <p:spPr/>
        <p:txBody>
          <a:bodyPr>
            <a:normAutofit/>
          </a:bodyPr>
          <a:lstStyle/>
          <a:p>
            <a:r>
              <a:rPr lang="en-US" sz="4400" dirty="0">
                <a:solidFill>
                  <a:schemeClr val="bg1"/>
                </a:solidFill>
              </a:rPr>
              <a:t>Lesson 9</a:t>
            </a:r>
          </a:p>
          <a:p>
            <a:r>
              <a:rPr lang="en-US" sz="4400" dirty="0">
                <a:solidFill>
                  <a:schemeClr val="bg1"/>
                </a:solidFill>
              </a:rPr>
              <a:t>Acts 6</a:t>
            </a:r>
          </a:p>
        </p:txBody>
      </p:sp>
    </p:spTree>
    <p:extLst>
      <p:ext uri="{BB962C8B-B14F-4D97-AF65-F5344CB8AC3E}">
        <p14:creationId xmlns:p14="http://schemas.microsoft.com/office/powerpoint/2010/main" val="1731741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1860-A427-7D65-D3F8-55BE1710855B}"/>
              </a:ext>
            </a:extLst>
          </p:cNvPr>
          <p:cNvSpPr>
            <a:spLocks noGrp="1"/>
          </p:cNvSpPr>
          <p:nvPr>
            <p:ph type="title"/>
          </p:nvPr>
        </p:nvSpPr>
        <p:spPr/>
        <p:txBody>
          <a:bodyPr/>
          <a:lstStyle/>
          <a:p>
            <a:r>
              <a:rPr lang="en-US" dirty="0"/>
              <a:t>Multiplying disciples</a:t>
            </a:r>
            <a:r>
              <a:rPr lang="en-US"/>
              <a:t>; problem</a:t>
            </a:r>
            <a:endParaRPr lang="en-US" dirty="0"/>
          </a:p>
        </p:txBody>
      </p:sp>
      <p:sp>
        <p:nvSpPr>
          <p:cNvPr id="3" name="Content Placeholder 2">
            <a:extLst>
              <a:ext uri="{FF2B5EF4-FFF2-40B4-BE49-F238E27FC236}">
                <a16:creationId xmlns:a16="http://schemas.microsoft.com/office/drawing/2014/main" id="{4534A80D-E667-C1D7-73AD-13CA21B552D8}"/>
              </a:ext>
            </a:extLst>
          </p:cNvPr>
          <p:cNvSpPr>
            <a:spLocks noGrp="1"/>
          </p:cNvSpPr>
          <p:nvPr>
            <p:ph idx="1"/>
          </p:nvPr>
        </p:nvSpPr>
        <p:spPr>
          <a:xfrm>
            <a:off x="628649" y="1825625"/>
            <a:ext cx="8190497" cy="4351338"/>
          </a:xfrm>
        </p:spPr>
        <p:txBody>
          <a:bodyPr/>
          <a:lstStyle/>
          <a:p>
            <a:r>
              <a:rPr lang="en-US" sz="3200" dirty="0"/>
              <a:t>First time called “disciples”</a:t>
            </a:r>
          </a:p>
          <a:p>
            <a:r>
              <a:rPr lang="en-US" sz="3200" dirty="0"/>
              <a:t>Church is growing, increasing</a:t>
            </a:r>
          </a:p>
          <a:p>
            <a:pPr lvl="1"/>
            <a:r>
              <a:rPr lang="en-US" sz="3200" dirty="0"/>
              <a:t>Difference in true growth and “swelling”</a:t>
            </a:r>
          </a:p>
          <a:p>
            <a:r>
              <a:rPr lang="en-US" sz="3200" dirty="0"/>
              <a:t>Growth can bring problems (Acts 20:28-31)</a:t>
            </a:r>
          </a:p>
          <a:p>
            <a:pPr lvl="1"/>
            <a:r>
              <a:rPr lang="en-US" sz="3200" dirty="0"/>
              <a:t>Different personalities, ethnicity, customs</a:t>
            </a:r>
          </a:p>
          <a:p>
            <a:r>
              <a:rPr lang="en-US" sz="3600" dirty="0"/>
              <a:t>Murmuring (NKJV, ESV—complaint)</a:t>
            </a:r>
          </a:p>
          <a:p>
            <a:r>
              <a:rPr lang="en-US" sz="3600" dirty="0"/>
              <a:t>Against Hebrews by the Hellenists</a:t>
            </a:r>
          </a:p>
          <a:p>
            <a:endParaRPr lang="en-US" dirty="0"/>
          </a:p>
        </p:txBody>
      </p:sp>
    </p:spTree>
    <p:extLst>
      <p:ext uri="{BB962C8B-B14F-4D97-AF65-F5344CB8AC3E}">
        <p14:creationId xmlns:p14="http://schemas.microsoft.com/office/powerpoint/2010/main" val="196186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rcRect/>
          <a:stretch>
            <a:fillRect l="-6000" r="-6000"/>
          </a:stretch>
        </a:blipFill>
        <a:effectLst/>
      </p:bgPr>
    </p:bg>
    <p:spTree>
      <p:nvGrpSpPr>
        <p:cNvPr id="1" name="">
          <a:extLst>
            <a:ext uri="{FF2B5EF4-FFF2-40B4-BE49-F238E27FC236}">
              <a16:creationId xmlns:a16="http://schemas.microsoft.com/office/drawing/2014/main" id="{1DB383E6-00D0-1CED-7C4C-A46BC12951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3A23E7-14D4-2C75-067B-1592450739B4}"/>
              </a:ext>
            </a:extLst>
          </p:cNvPr>
          <p:cNvSpPr>
            <a:spLocks noGrp="1"/>
          </p:cNvSpPr>
          <p:nvPr>
            <p:ph type="title"/>
          </p:nvPr>
        </p:nvSpPr>
        <p:spPr/>
        <p:txBody>
          <a:bodyPr/>
          <a:lstStyle/>
          <a:p>
            <a:r>
              <a:rPr lang="en-US" dirty="0"/>
              <a:t>Apostles’ solution</a:t>
            </a:r>
          </a:p>
        </p:txBody>
      </p:sp>
      <p:sp>
        <p:nvSpPr>
          <p:cNvPr id="3" name="Content Placeholder 2">
            <a:extLst>
              <a:ext uri="{FF2B5EF4-FFF2-40B4-BE49-F238E27FC236}">
                <a16:creationId xmlns:a16="http://schemas.microsoft.com/office/drawing/2014/main" id="{810CC42A-D3DE-659C-16AA-E476651E9B1E}"/>
              </a:ext>
            </a:extLst>
          </p:cNvPr>
          <p:cNvSpPr>
            <a:spLocks noGrp="1"/>
          </p:cNvSpPr>
          <p:nvPr>
            <p:ph idx="1"/>
          </p:nvPr>
        </p:nvSpPr>
        <p:spPr>
          <a:xfrm>
            <a:off x="628649" y="1825624"/>
            <a:ext cx="7985961" cy="4667249"/>
          </a:xfrm>
        </p:spPr>
        <p:txBody>
          <a:bodyPr>
            <a:normAutofit lnSpcReduction="10000"/>
          </a:bodyPr>
          <a:lstStyle/>
          <a:p>
            <a:r>
              <a:rPr lang="en-US" sz="3200" dirty="0"/>
              <a:t>The twelve</a:t>
            </a:r>
          </a:p>
          <a:p>
            <a:r>
              <a:rPr lang="en-US" sz="3200" dirty="0"/>
              <a:t>Continue in work of teaching</a:t>
            </a:r>
          </a:p>
          <a:p>
            <a:pPr lvl="1"/>
            <a:r>
              <a:rPr lang="en-US" sz="3200" dirty="0"/>
              <a:t>Not serve in food distribution</a:t>
            </a:r>
          </a:p>
          <a:p>
            <a:r>
              <a:rPr lang="en-US" sz="3200" dirty="0"/>
              <a:t>What they did not do</a:t>
            </a:r>
          </a:p>
          <a:p>
            <a:pPr lvl="1"/>
            <a:r>
              <a:rPr lang="en-US" sz="3200" dirty="0"/>
              <a:t>They were not using food to attract people to teach</a:t>
            </a:r>
          </a:p>
          <a:p>
            <a:pPr lvl="1"/>
            <a:r>
              <a:rPr lang="en-US" sz="3200" dirty="0"/>
              <a:t>Rather, those taught needed assistance with physical needs</a:t>
            </a:r>
          </a:p>
          <a:p>
            <a:r>
              <a:rPr lang="en-US" sz="3200" dirty="0"/>
              <a:t>Solution—church would handle it from within</a:t>
            </a:r>
          </a:p>
          <a:p>
            <a:endParaRPr lang="en-US" dirty="0"/>
          </a:p>
        </p:txBody>
      </p:sp>
    </p:spTree>
    <p:extLst>
      <p:ext uri="{BB962C8B-B14F-4D97-AF65-F5344CB8AC3E}">
        <p14:creationId xmlns:p14="http://schemas.microsoft.com/office/powerpoint/2010/main" val="157470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rcRect/>
          <a:stretch>
            <a:fillRect l="-6000" r="-6000"/>
          </a:stretch>
        </a:blipFill>
        <a:effectLst/>
      </p:bgPr>
    </p:bg>
    <p:spTree>
      <p:nvGrpSpPr>
        <p:cNvPr id="1" name="">
          <a:extLst>
            <a:ext uri="{FF2B5EF4-FFF2-40B4-BE49-F238E27FC236}">
              <a16:creationId xmlns:a16="http://schemas.microsoft.com/office/drawing/2014/main" id="{8C3E353D-B012-CB70-A95B-5F95FD3255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1B29D5-A04A-2774-7A7C-D4250E03EEA5}"/>
              </a:ext>
            </a:extLst>
          </p:cNvPr>
          <p:cNvSpPr>
            <a:spLocks noGrp="1"/>
          </p:cNvSpPr>
          <p:nvPr>
            <p:ph type="title"/>
          </p:nvPr>
        </p:nvSpPr>
        <p:spPr/>
        <p:txBody>
          <a:bodyPr/>
          <a:lstStyle/>
          <a:p>
            <a:r>
              <a:rPr lang="en-US" dirty="0"/>
              <a:t>Administered from within</a:t>
            </a:r>
          </a:p>
        </p:txBody>
      </p:sp>
      <p:sp>
        <p:nvSpPr>
          <p:cNvPr id="3" name="Content Placeholder 2">
            <a:extLst>
              <a:ext uri="{FF2B5EF4-FFF2-40B4-BE49-F238E27FC236}">
                <a16:creationId xmlns:a16="http://schemas.microsoft.com/office/drawing/2014/main" id="{8C56B7C3-E59A-6E64-3A82-AD30216DBAE8}"/>
              </a:ext>
            </a:extLst>
          </p:cNvPr>
          <p:cNvSpPr>
            <a:spLocks noGrp="1"/>
          </p:cNvSpPr>
          <p:nvPr>
            <p:ph idx="1"/>
          </p:nvPr>
        </p:nvSpPr>
        <p:spPr/>
        <p:txBody>
          <a:bodyPr>
            <a:normAutofit/>
          </a:bodyPr>
          <a:lstStyle/>
          <a:p>
            <a:r>
              <a:rPr lang="en-US" sz="3200" dirty="0"/>
              <a:t>Pick from among you</a:t>
            </a:r>
          </a:p>
          <a:p>
            <a:r>
              <a:rPr lang="en-US" sz="3200" dirty="0"/>
              <a:t>Seven men—</a:t>
            </a:r>
          </a:p>
          <a:p>
            <a:pPr lvl="1"/>
            <a:r>
              <a:rPr lang="en-US" sz="3200" dirty="0"/>
              <a:t>Good reputation</a:t>
            </a:r>
          </a:p>
          <a:p>
            <a:pPr lvl="1"/>
            <a:r>
              <a:rPr lang="en-US" sz="3200" dirty="0"/>
              <a:t>Full of Holy Spirit</a:t>
            </a:r>
          </a:p>
          <a:p>
            <a:pPr lvl="1"/>
            <a:r>
              <a:rPr lang="en-US" sz="3200" dirty="0"/>
              <a:t>Full of wisdom</a:t>
            </a:r>
          </a:p>
          <a:p>
            <a:r>
              <a:rPr lang="en-US" sz="3200" dirty="0"/>
              <a:t>Appoint these to handle the food distribution</a:t>
            </a:r>
          </a:p>
          <a:p>
            <a:r>
              <a:rPr lang="en-US" sz="3200" dirty="0"/>
              <a:t>We will continue in prayer and teaching</a:t>
            </a:r>
          </a:p>
        </p:txBody>
      </p:sp>
      <p:sp>
        <p:nvSpPr>
          <p:cNvPr id="4" name="TextBox 3">
            <a:extLst>
              <a:ext uri="{FF2B5EF4-FFF2-40B4-BE49-F238E27FC236}">
                <a16:creationId xmlns:a16="http://schemas.microsoft.com/office/drawing/2014/main" id="{FFEB304A-87D2-71B5-CBC4-F8BB28FF3CC2}"/>
              </a:ext>
            </a:extLst>
          </p:cNvPr>
          <p:cNvSpPr txBox="1"/>
          <p:nvPr/>
        </p:nvSpPr>
        <p:spPr>
          <a:xfrm>
            <a:off x="5979695" y="4944979"/>
            <a:ext cx="2430379" cy="584775"/>
          </a:xfrm>
          <a:prstGeom prst="rect">
            <a:avLst/>
          </a:prstGeom>
          <a:solidFill>
            <a:schemeClr val="accent2">
              <a:lumMod val="40000"/>
              <a:lumOff val="60000"/>
            </a:schemeClr>
          </a:solidFill>
          <a:ln w="28575">
            <a:solidFill>
              <a:schemeClr val="accent2">
                <a:lumMod val="50000"/>
              </a:schemeClr>
            </a:solidFill>
          </a:ln>
        </p:spPr>
        <p:txBody>
          <a:bodyPr wrap="square" rtlCol="0">
            <a:spAutoFit/>
          </a:bodyPr>
          <a:lstStyle/>
          <a:p>
            <a:r>
              <a:rPr lang="en-US" sz="3200" dirty="0"/>
              <a:t>DEACONS??</a:t>
            </a:r>
          </a:p>
        </p:txBody>
      </p:sp>
    </p:spTree>
    <p:extLst>
      <p:ext uri="{BB962C8B-B14F-4D97-AF65-F5344CB8AC3E}">
        <p14:creationId xmlns:p14="http://schemas.microsoft.com/office/powerpoint/2010/main" val="76226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rcRect/>
          <a:stretch>
            <a:fillRect l="-6000" r="-6000"/>
          </a:stretch>
        </a:blipFill>
        <a:effectLst/>
      </p:bgPr>
    </p:bg>
    <p:spTree>
      <p:nvGrpSpPr>
        <p:cNvPr id="1" name="">
          <a:extLst>
            <a:ext uri="{FF2B5EF4-FFF2-40B4-BE49-F238E27FC236}">
              <a16:creationId xmlns:a16="http://schemas.microsoft.com/office/drawing/2014/main" id="{DE3590E2-5E15-EF2E-1DA2-E2254D5B0C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F7E9D4-E071-78C2-6A63-CD09073F50D3}"/>
              </a:ext>
            </a:extLst>
          </p:cNvPr>
          <p:cNvSpPr>
            <a:spLocks noGrp="1"/>
          </p:cNvSpPr>
          <p:nvPr>
            <p:ph type="title"/>
          </p:nvPr>
        </p:nvSpPr>
        <p:spPr/>
        <p:txBody>
          <a:bodyPr/>
          <a:lstStyle/>
          <a:p>
            <a:r>
              <a:rPr lang="en-US" dirty="0"/>
              <a:t>Everyone pleased</a:t>
            </a:r>
          </a:p>
        </p:txBody>
      </p:sp>
      <p:sp>
        <p:nvSpPr>
          <p:cNvPr id="3" name="Content Placeholder 2">
            <a:extLst>
              <a:ext uri="{FF2B5EF4-FFF2-40B4-BE49-F238E27FC236}">
                <a16:creationId xmlns:a16="http://schemas.microsoft.com/office/drawing/2014/main" id="{7CE00F8B-3019-3326-DE6C-51F0EC77F5E1}"/>
              </a:ext>
            </a:extLst>
          </p:cNvPr>
          <p:cNvSpPr>
            <a:spLocks noGrp="1"/>
          </p:cNvSpPr>
          <p:nvPr>
            <p:ph idx="1"/>
          </p:nvPr>
        </p:nvSpPr>
        <p:spPr/>
        <p:txBody>
          <a:bodyPr>
            <a:normAutofit/>
          </a:bodyPr>
          <a:lstStyle/>
          <a:p>
            <a:r>
              <a:rPr lang="en-US" sz="3200" dirty="0"/>
              <a:t>Steven</a:t>
            </a:r>
          </a:p>
          <a:p>
            <a:r>
              <a:rPr lang="en-US" sz="3200" dirty="0"/>
              <a:t>Philip</a:t>
            </a:r>
          </a:p>
          <a:p>
            <a:r>
              <a:rPr lang="en-US" sz="3200" dirty="0"/>
              <a:t>Prochorus</a:t>
            </a:r>
          </a:p>
          <a:p>
            <a:r>
              <a:rPr lang="en-US" sz="3200" dirty="0"/>
              <a:t>Nicanor</a:t>
            </a:r>
          </a:p>
          <a:p>
            <a:r>
              <a:rPr lang="en-US" sz="3200" dirty="0"/>
              <a:t>Timon</a:t>
            </a:r>
          </a:p>
          <a:p>
            <a:r>
              <a:rPr lang="en-US" sz="3200" dirty="0"/>
              <a:t>Parmenas</a:t>
            </a:r>
          </a:p>
          <a:p>
            <a:r>
              <a:rPr lang="en-US" sz="3200" dirty="0"/>
              <a:t>Nicolas</a:t>
            </a:r>
          </a:p>
        </p:txBody>
      </p:sp>
    </p:spTree>
    <p:extLst>
      <p:ext uri="{BB962C8B-B14F-4D97-AF65-F5344CB8AC3E}">
        <p14:creationId xmlns:p14="http://schemas.microsoft.com/office/powerpoint/2010/main" val="3761540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rcRect/>
          <a:stretch>
            <a:fillRect l="-6000" r="-6000"/>
          </a:stretch>
        </a:blipFill>
        <a:effectLst/>
      </p:bgPr>
    </p:bg>
    <p:spTree>
      <p:nvGrpSpPr>
        <p:cNvPr id="1" name="">
          <a:extLst>
            <a:ext uri="{FF2B5EF4-FFF2-40B4-BE49-F238E27FC236}">
              <a16:creationId xmlns:a16="http://schemas.microsoft.com/office/drawing/2014/main" id="{F3191DC5-AF70-A1F3-63AF-33C65819DD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BB4880-B98D-E6F2-AC89-F8604EB07739}"/>
              </a:ext>
            </a:extLst>
          </p:cNvPr>
          <p:cNvSpPr>
            <a:spLocks noGrp="1"/>
          </p:cNvSpPr>
          <p:nvPr>
            <p:ph type="title"/>
          </p:nvPr>
        </p:nvSpPr>
        <p:spPr/>
        <p:txBody>
          <a:bodyPr/>
          <a:lstStyle/>
          <a:p>
            <a:r>
              <a:rPr lang="en-US" dirty="0"/>
              <a:t>Disciples multiplied greatly</a:t>
            </a:r>
          </a:p>
        </p:txBody>
      </p:sp>
      <p:sp>
        <p:nvSpPr>
          <p:cNvPr id="3" name="Content Placeholder 2">
            <a:extLst>
              <a:ext uri="{FF2B5EF4-FFF2-40B4-BE49-F238E27FC236}">
                <a16:creationId xmlns:a16="http://schemas.microsoft.com/office/drawing/2014/main" id="{5C1A988A-26ED-3ABF-727A-9EDF906F0487}"/>
              </a:ext>
            </a:extLst>
          </p:cNvPr>
          <p:cNvSpPr>
            <a:spLocks noGrp="1"/>
          </p:cNvSpPr>
          <p:nvPr>
            <p:ph idx="1"/>
          </p:nvPr>
        </p:nvSpPr>
        <p:spPr>
          <a:xfrm>
            <a:off x="628650" y="1825625"/>
            <a:ext cx="7886700" cy="4813714"/>
          </a:xfrm>
        </p:spPr>
        <p:txBody>
          <a:bodyPr>
            <a:normAutofit/>
          </a:bodyPr>
          <a:lstStyle/>
          <a:p>
            <a:r>
              <a:rPr lang="en-US" sz="3200" dirty="0"/>
              <a:t>Internal problem solved</a:t>
            </a:r>
          </a:p>
          <a:p>
            <a:r>
              <a:rPr lang="en-US" sz="3200" dirty="0"/>
              <a:t>Word of God spread</a:t>
            </a:r>
          </a:p>
          <a:p>
            <a:r>
              <a:rPr lang="en-US" sz="3200" dirty="0"/>
              <a:t>Still in Jerusalem</a:t>
            </a:r>
          </a:p>
          <a:p>
            <a:r>
              <a:rPr lang="en-US" sz="3200" dirty="0"/>
              <a:t>Great many priest obedient to the faith</a:t>
            </a:r>
          </a:p>
          <a:p>
            <a:pPr lvl="1"/>
            <a:r>
              <a:rPr lang="en-US" sz="3200" dirty="0"/>
              <a:t>Obedient to the gospel</a:t>
            </a:r>
          </a:p>
          <a:p>
            <a:pPr lvl="1"/>
            <a:r>
              <a:rPr lang="en-US" sz="3200" dirty="0"/>
              <a:t>Facts to be believed</a:t>
            </a:r>
          </a:p>
          <a:p>
            <a:pPr lvl="1"/>
            <a:r>
              <a:rPr lang="en-US" sz="3200" dirty="0"/>
              <a:t>Commandments to be obeyed</a:t>
            </a:r>
          </a:p>
          <a:p>
            <a:pPr lvl="1"/>
            <a:r>
              <a:rPr lang="en-US" sz="3200" dirty="0"/>
              <a:t>Promises to enjoy</a:t>
            </a:r>
          </a:p>
        </p:txBody>
      </p:sp>
    </p:spTree>
    <p:extLst>
      <p:ext uri="{BB962C8B-B14F-4D97-AF65-F5344CB8AC3E}">
        <p14:creationId xmlns:p14="http://schemas.microsoft.com/office/powerpoint/2010/main" val="397338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rcRect/>
          <a:stretch>
            <a:fillRect l="-6000" r="-6000"/>
          </a:stretch>
        </a:blipFill>
        <a:effectLst/>
      </p:bgPr>
    </p:bg>
    <p:spTree>
      <p:nvGrpSpPr>
        <p:cNvPr id="1" name="">
          <a:extLst>
            <a:ext uri="{FF2B5EF4-FFF2-40B4-BE49-F238E27FC236}">
              <a16:creationId xmlns:a16="http://schemas.microsoft.com/office/drawing/2014/main" id="{5449D63D-25A4-31AB-DE48-0800822CF4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259310-0D20-7980-EAA6-170AA592CFAD}"/>
              </a:ext>
            </a:extLst>
          </p:cNvPr>
          <p:cNvSpPr>
            <a:spLocks noGrp="1"/>
          </p:cNvSpPr>
          <p:nvPr>
            <p:ph type="title"/>
          </p:nvPr>
        </p:nvSpPr>
        <p:spPr/>
        <p:txBody>
          <a:bodyPr/>
          <a:lstStyle/>
          <a:p>
            <a:r>
              <a:rPr lang="en-US" dirty="0"/>
              <a:t>Recorded opposition thus far</a:t>
            </a:r>
          </a:p>
        </p:txBody>
      </p:sp>
      <p:pic>
        <p:nvPicPr>
          <p:cNvPr id="5" name="Content Placeholder 4">
            <a:extLst>
              <a:ext uri="{FF2B5EF4-FFF2-40B4-BE49-F238E27FC236}">
                <a16:creationId xmlns:a16="http://schemas.microsoft.com/office/drawing/2014/main" id="{6DC595A3-6644-2A7F-9622-C0AED4D90A86}"/>
              </a:ext>
            </a:extLst>
          </p:cNvPr>
          <p:cNvPicPr>
            <a:picLocks noGrp="1" noChangeAspect="1"/>
          </p:cNvPicPr>
          <p:nvPr>
            <p:ph idx="1"/>
          </p:nvPr>
        </p:nvPicPr>
        <p:blipFill>
          <a:blip r:embed="rId4"/>
          <a:stretch>
            <a:fillRect/>
          </a:stretch>
        </p:blipFill>
        <p:spPr>
          <a:xfrm>
            <a:off x="415045" y="2050452"/>
            <a:ext cx="8313910" cy="3941274"/>
          </a:xfrm>
          <a:prstGeom prst="rect">
            <a:avLst/>
          </a:prstGeom>
        </p:spPr>
      </p:pic>
    </p:spTree>
    <p:extLst>
      <p:ext uri="{BB962C8B-B14F-4D97-AF65-F5344CB8AC3E}">
        <p14:creationId xmlns:p14="http://schemas.microsoft.com/office/powerpoint/2010/main" val="614870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rcRect/>
          <a:stretch>
            <a:fillRect l="-6000" r="-6000"/>
          </a:stretch>
        </a:blipFill>
        <a:effectLst/>
      </p:bgPr>
    </p:bg>
    <p:spTree>
      <p:nvGrpSpPr>
        <p:cNvPr id="1" name="">
          <a:extLst>
            <a:ext uri="{FF2B5EF4-FFF2-40B4-BE49-F238E27FC236}">
              <a16:creationId xmlns:a16="http://schemas.microsoft.com/office/drawing/2014/main" id="{B7DE827C-8D65-7884-1420-85356E2507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418962-DF24-1476-CB7A-7BC84DF9BD98}"/>
              </a:ext>
            </a:extLst>
          </p:cNvPr>
          <p:cNvSpPr>
            <a:spLocks noGrp="1"/>
          </p:cNvSpPr>
          <p:nvPr>
            <p:ph type="title"/>
          </p:nvPr>
        </p:nvSpPr>
        <p:spPr/>
        <p:txBody>
          <a:bodyPr/>
          <a:lstStyle/>
          <a:p>
            <a:r>
              <a:rPr lang="en-US" dirty="0"/>
              <a:t>Disputing with Stephen</a:t>
            </a:r>
          </a:p>
        </p:txBody>
      </p:sp>
      <p:sp>
        <p:nvSpPr>
          <p:cNvPr id="3" name="Content Placeholder 2">
            <a:extLst>
              <a:ext uri="{FF2B5EF4-FFF2-40B4-BE49-F238E27FC236}">
                <a16:creationId xmlns:a16="http://schemas.microsoft.com/office/drawing/2014/main" id="{4A4952C4-2D8B-06F4-C2C0-E6D49418CFF7}"/>
              </a:ext>
            </a:extLst>
          </p:cNvPr>
          <p:cNvSpPr>
            <a:spLocks noGrp="1"/>
          </p:cNvSpPr>
          <p:nvPr>
            <p:ph idx="1"/>
          </p:nvPr>
        </p:nvSpPr>
        <p:spPr/>
        <p:txBody>
          <a:bodyPr>
            <a:normAutofit/>
          </a:bodyPr>
          <a:lstStyle/>
          <a:p>
            <a:r>
              <a:rPr lang="en-US" sz="3200" dirty="0"/>
              <a:t>Stephen full of faith and power</a:t>
            </a:r>
          </a:p>
          <a:p>
            <a:pPr lvl="1"/>
            <a:r>
              <a:rPr lang="en-US" sz="3200" dirty="0"/>
              <a:t>Doing great wonders and signs</a:t>
            </a:r>
          </a:p>
          <a:p>
            <a:r>
              <a:rPr lang="en-US" sz="3200" dirty="0"/>
              <a:t>Freedmen (and others)</a:t>
            </a:r>
          </a:p>
          <a:p>
            <a:pPr lvl="1"/>
            <a:r>
              <a:rPr lang="en-US" sz="3200" dirty="0"/>
              <a:t>Jewish slaves freed by Rome</a:t>
            </a:r>
          </a:p>
          <a:p>
            <a:r>
              <a:rPr lang="en-US" sz="3200" dirty="0"/>
              <a:t>Disputed with Stephen</a:t>
            </a:r>
          </a:p>
          <a:p>
            <a:r>
              <a:rPr lang="en-US" sz="3200" dirty="0"/>
              <a:t>Not able to resist the wisdom and the Spirit</a:t>
            </a:r>
          </a:p>
        </p:txBody>
      </p:sp>
    </p:spTree>
    <p:extLst>
      <p:ext uri="{BB962C8B-B14F-4D97-AF65-F5344CB8AC3E}">
        <p14:creationId xmlns:p14="http://schemas.microsoft.com/office/powerpoint/2010/main" val="215251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205</TotalTime>
  <Words>3115</Words>
  <Application>Microsoft Office PowerPoint</Application>
  <PresentationFormat>On-screen Show (4:3)</PresentationFormat>
  <Paragraphs>187</Paragraphs>
  <Slides>14</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Aptos</vt:lpstr>
      <vt:lpstr>Aptos Display</vt:lpstr>
      <vt:lpstr>Arial</vt:lpstr>
      <vt:lpstr>Calibri</vt:lpstr>
      <vt:lpstr>Wingdings</vt:lpstr>
      <vt:lpstr>Office Theme</vt:lpstr>
      <vt:lpstr>1_Office Theme</vt:lpstr>
      <vt:lpstr>Slide Title</vt:lpstr>
      <vt:lpstr>Acts, part 1</vt:lpstr>
      <vt:lpstr>Multiplying disciples; problem</vt:lpstr>
      <vt:lpstr>Apostles’ solution</vt:lpstr>
      <vt:lpstr>Administered from within</vt:lpstr>
      <vt:lpstr>Everyone pleased</vt:lpstr>
      <vt:lpstr>Disciples multiplied greatly</vt:lpstr>
      <vt:lpstr>Recorded opposition thus far</vt:lpstr>
      <vt:lpstr>Disputing with Stephen</vt:lpstr>
      <vt:lpstr>Secretly instigated men (ESV) </vt:lpstr>
      <vt:lpstr>Stephen is accused</vt:lpstr>
      <vt:lpstr>Slide Title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Wayne Holt</dc:creator>
  <cp:lastModifiedBy>Wayne Holt</cp:lastModifiedBy>
  <cp:revision>1</cp:revision>
  <dcterms:created xsi:type="dcterms:W3CDTF">2025-09-02T17:41:45Z</dcterms:created>
  <dcterms:modified xsi:type="dcterms:W3CDTF">2025-09-06T13:33:49Z</dcterms:modified>
</cp:coreProperties>
</file>